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10287000" cx="18288000"/>
  <p:notesSz cx="6858000" cy="9144000"/>
  <p:embeddedFontLst>
    <p:embeddedFont>
      <p:font typeface="Khand Medium"/>
      <p:regular r:id="rId39"/>
      <p:bold r:id="rId40"/>
    </p:embeddedFont>
    <p:embeddedFont>
      <p:font typeface="Khand"/>
      <p:regular r:id="rId41"/>
      <p:bold r:id="rId42"/>
    </p:embeddedFont>
    <p:embeddedFont>
      <p:font typeface="DM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C63F1D-3C1B-48F4-A3C4-6CC66DA8F6F4}">
  <a:tblStyle styleId="{70C63F1D-3C1B-48F4-A3C4-6CC66DA8F6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handMedium-bold.fntdata"/><Relationship Id="rId20" Type="http://schemas.openxmlformats.org/officeDocument/2006/relationships/slide" Target="slides/slide14.xml"/><Relationship Id="rId42" Type="http://schemas.openxmlformats.org/officeDocument/2006/relationships/font" Target="fonts/Khand-bold.fntdata"/><Relationship Id="rId41" Type="http://schemas.openxmlformats.org/officeDocument/2006/relationships/font" Target="fonts/Khand-regular.fntdata"/><Relationship Id="rId22" Type="http://schemas.openxmlformats.org/officeDocument/2006/relationships/slide" Target="slides/slide16.xml"/><Relationship Id="rId44" Type="http://schemas.openxmlformats.org/officeDocument/2006/relationships/font" Target="fonts/DMSans-bold.fntdata"/><Relationship Id="rId21" Type="http://schemas.openxmlformats.org/officeDocument/2006/relationships/slide" Target="slides/slide15.xml"/><Relationship Id="rId43" Type="http://schemas.openxmlformats.org/officeDocument/2006/relationships/font" Target="fonts/DMSans-regular.fntdata"/><Relationship Id="rId24" Type="http://schemas.openxmlformats.org/officeDocument/2006/relationships/slide" Target="slides/slide18.xml"/><Relationship Id="rId46" Type="http://schemas.openxmlformats.org/officeDocument/2006/relationships/font" Target="fonts/DMSans-boldItalic.fntdata"/><Relationship Id="rId23" Type="http://schemas.openxmlformats.org/officeDocument/2006/relationships/slide" Target="slides/slide17.xml"/><Relationship Id="rId45" Type="http://schemas.openxmlformats.org/officeDocument/2006/relationships/font" Target="fonts/DM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KhandMedium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e00a1e65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e00a1e65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Slides 1-4 (RJ), Slide 5-6 (Damien), Slides 7 (Danny), Slides 8-9 (RJ), Slides 10-13 (Danny), Slides 14-22 (Damien), Slides 23-28 (Will), Slides 29-30 (Danny), Slides 31-32 (Will)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d7d31d342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d7d31d34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def570cf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def570c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def570cf6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def570cf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df083a93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df083a9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d7d31d3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d7d31d3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d7d31d342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4d7d31d34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resize will stretch and </a:t>
            </a:r>
            <a:r>
              <a:rPr lang="en-US"/>
              <a:t>squeeze</a:t>
            </a:r>
            <a:r>
              <a:rPr lang="en-US"/>
              <a:t> some faces, but </a:t>
            </a:r>
            <a:r>
              <a:rPr lang="en-US"/>
              <a:t>necessary</a:t>
            </a:r>
            <a:r>
              <a:rPr lang="en-US"/>
              <a:t> for equal features and stacking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d7d31d342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d7d31d342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d7d31d342_0_2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4d7d31d342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d7d31d342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d7d31d342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7d31d342_0_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7d31d342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decay is L2 regulasation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e00a1e65e_2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e00a1e65e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d7d31d342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4d7d31d342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d7d31d342_0_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d7d31d342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4d7d31d342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4d7d31d342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d7d31d342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4d7d31d34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df8b7beed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4df8b7bee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resize will stretch and squeeze some faces, but necessary for equal features and stacking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4df8b7bee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4df8b7be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4df8b7beed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4df8b7bee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4df8b7bee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4df8b7be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4df8b7beed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4df8b7bee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4da869d7f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4da869d7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d7d31d342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d7d31d34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da869d7f5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4da869d7f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4df8b7beed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4df8b7bee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4e00a1e65e_2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4e00a1e65e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d7d31d34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Many retail businesses lack demographic data on their customers such as age and gender, we collect the data through store data</a:t>
            </a:r>
            <a:endParaRPr/>
          </a:p>
        </p:txBody>
      </p:sp>
      <p:sp>
        <p:nvSpPr>
          <p:cNvPr id="98" name="Google Shape;98;g34d7d31d342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d7d31d342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d7d31d34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 to some </a:t>
            </a:r>
            <a:r>
              <a:rPr lang="en-US"/>
              <a:t>studies hard to read female, bias is some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d7d31d342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d7d31d34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there are 2 tasks, binary </a:t>
            </a:r>
            <a:r>
              <a:rPr lang="en-US"/>
              <a:t>classification</a:t>
            </a:r>
            <a:r>
              <a:rPr lang="en-US"/>
              <a:t> for gender and regression for age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d7d31d342_0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d7d31d34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d7d31d342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d7d31d34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d7d31d342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d7d31d34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It being a negative value represents that it is further from the actual values than if you were to use the average random mean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MAE: Mean Average Error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RMSE: Root Mean Squared Error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E1D4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–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1F0F8"/>
              </a:buClr>
              <a:buSzPts val="1500"/>
              <a:buChar char="•"/>
              <a:defRPr b="1" sz="1500">
                <a:solidFill>
                  <a:srgbClr val="F1F0F8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Char char="–"/>
              <a:defRPr>
                <a:solidFill>
                  <a:srgbClr val="F1F0F8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»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–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1F0F8"/>
              </a:buClr>
              <a:buSzPts val="1500"/>
              <a:buChar char="•"/>
              <a:defRPr b="1" sz="1500">
                <a:solidFill>
                  <a:srgbClr val="F1F0F8"/>
                </a:solidFill>
              </a:defRPr>
            </a:lvl3pPr>
            <a:lvl4pPr indent="-323850" lvl="3" marL="1828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Char char="–"/>
              <a:defRPr>
                <a:solidFill>
                  <a:srgbClr val="F1F0F8"/>
                </a:solidFill>
              </a:defRPr>
            </a:lvl4pPr>
            <a:lvl5pPr indent="-323850" lvl="4" marL="22860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»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–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1F0F8"/>
              </a:buClr>
              <a:buSzPts val="1500"/>
              <a:buChar char="•"/>
              <a:defRPr b="1" sz="1500">
                <a:solidFill>
                  <a:srgbClr val="F1F0F8"/>
                </a:solidFill>
              </a:defRPr>
            </a:lvl3pPr>
            <a:lvl4pPr indent="-323850" lvl="3" marL="1828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Char char="–"/>
              <a:defRPr>
                <a:solidFill>
                  <a:srgbClr val="F1F0F8"/>
                </a:solidFill>
              </a:defRPr>
            </a:lvl4pPr>
            <a:lvl5pPr indent="-323850" lvl="4" marL="22860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»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628554" y="1028700"/>
            <a:ext cx="23172378" cy="879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25625" y="3995200"/>
            <a:ext cx="18288000" cy="2191800"/>
          </a:xfrm>
          <a:prstGeom prst="rect">
            <a:avLst/>
          </a:prstGeom>
          <a:solidFill>
            <a:srgbClr val="CCF5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-6088950" y="4525900"/>
            <a:ext cx="30465900" cy="15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obj">
  <p:cSld name="OBJECT">
    <p:bg>
      <p:bgPr>
        <a:solidFill>
          <a:srgbClr val="F1F0F8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1023050" y="1147225"/>
            <a:ext cx="73173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0"/>
              <a:buNone/>
              <a:defRPr/>
            </a:lvl1pPr>
            <a:lvl2pPr lvl="1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3" type="body"/>
          </p:nvPr>
        </p:nvSpPr>
        <p:spPr>
          <a:xfrm>
            <a:off x="1052775" y="2656975"/>
            <a:ext cx="8155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600"/>
              <a:buChar char="•"/>
              <a:defRPr sz="3600"/>
            </a:lvl1pPr>
            <a:lvl2pPr indent="-45720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3600"/>
              <a:buFont typeface="Khand"/>
              <a:buChar char="•"/>
              <a:defRPr b="1" sz="3600">
                <a:latin typeface="Khand"/>
                <a:ea typeface="Khand"/>
                <a:cs typeface="Khand"/>
                <a:sym typeface="Khand"/>
              </a:defRPr>
            </a:lvl3pPr>
            <a:lvl4pPr indent="-45720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Khand"/>
              <a:buChar char="–"/>
              <a:defRPr sz="3600">
                <a:latin typeface="Khand"/>
                <a:ea typeface="Khand"/>
                <a:cs typeface="Khand"/>
                <a:sym typeface="Khand"/>
              </a:defRPr>
            </a:lvl4pPr>
            <a:lvl5pPr indent="-45720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»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5pPr>
            <a:lvl6pPr indent="-45720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6pPr>
            <a:lvl7pPr indent="-45720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7pPr>
            <a:lvl8pPr indent="-45720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8pPr>
            <a:lvl9pPr indent="-45720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4" type="body"/>
          </p:nvPr>
        </p:nvSpPr>
        <p:spPr>
          <a:xfrm>
            <a:off x="1052775" y="3215800"/>
            <a:ext cx="8155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00"/>
              <a:buFont typeface="DM Sans"/>
              <a:buChar char="•"/>
              <a:defRPr b="0" sz="2100">
                <a:latin typeface="DM Sans"/>
                <a:ea typeface="DM Sans"/>
                <a:cs typeface="DM Sans"/>
                <a:sym typeface="DM Sans"/>
              </a:defRPr>
            </a:lvl1pPr>
            <a:lvl2pPr indent="-3619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DM Sans"/>
              <a:buChar char="–"/>
              <a:defRPr b="0" sz="2100">
                <a:latin typeface="DM Sans"/>
                <a:ea typeface="DM Sans"/>
                <a:cs typeface="DM Sans"/>
                <a:sym typeface="DM Sans"/>
              </a:defRPr>
            </a:lvl2pPr>
            <a:lvl3pPr indent="-3619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 b="0" sz="2100"/>
            </a:lvl4pPr>
            <a:lvl5pPr indent="-3619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»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19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19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19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19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5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6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59901" y="1028700"/>
            <a:ext cx="11603751" cy="849674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idx="7" type="body"/>
          </p:nvPr>
        </p:nvSpPr>
        <p:spPr>
          <a:xfrm>
            <a:off x="1052775" y="4606988"/>
            <a:ext cx="8155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600"/>
              <a:buChar char="•"/>
              <a:defRPr sz="3600"/>
            </a:lvl1pPr>
            <a:lvl2pPr indent="-45720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3600"/>
              <a:buFont typeface="Khand"/>
              <a:buChar char="•"/>
              <a:defRPr b="1" sz="3600">
                <a:latin typeface="Khand"/>
                <a:ea typeface="Khand"/>
                <a:cs typeface="Khand"/>
                <a:sym typeface="Khand"/>
              </a:defRPr>
            </a:lvl3pPr>
            <a:lvl4pPr indent="-45720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Khand"/>
              <a:buChar char="–"/>
              <a:defRPr sz="3600">
                <a:latin typeface="Khand"/>
                <a:ea typeface="Khand"/>
                <a:cs typeface="Khand"/>
                <a:sym typeface="Khand"/>
              </a:defRPr>
            </a:lvl4pPr>
            <a:lvl5pPr indent="-45720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»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5pPr>
            <a:lvl6pPr indent="-45720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6pPr>
            <a:lvl7pPr indent="-45720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7pPr>
            <a:lvl8pPr indent="-45720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8pPr>
            <a:lvl9pPr indent="-45720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8" type="body"/>
          </p:nvPr>
        </p:nvSpPr>
        <p:spPr>
          <a:xfrm>
            <a:off x="1052775" y="5165813"/>
            <a:ext cx="8155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00"/>
              <a:buFont typeface="DM Sans"/>
              <a:buChar char="•"/>
              <a:defRPr b="0" sz="2100">
                <a:latin typeface="DM Sans"/>
                <a:ea typeface="DM Sans"/>
                <a:cs typeface="DM Sans"/>
                <a:sym typeface="DM Sans"/>
              </a:defRPr>
            </a:lvl1pPr>
            <a:lvl2pPr indent="-3619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DM Sans"/>
              <a:buChar char="–"/>
              <a:defRPr b="0" sz="2100">
                <a:latin typeface="DM Sans"/>
                <a:ea typeface="DM Sans"/>
                <a:cs typeface="DM Sans"/>
                <a:sym typeface="DM Sans"/>
              </a:defRPr>
            </a:lvl2pPr>
            <a:lvl3pPr indent="-3619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 b="0" sz="2100"/>
            </a:lvl4pPr>
            <a:lvl5pPr indent="-3619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»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19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19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19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19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9" type="body"/>
          </p:nvPr>
        </p:nvSpPr>
        <p:spPr>
          <a:xfrm>
            <a:off x="1052775" y="6557013"/>
            <a:ext cx="8155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600"/>
              <a:buChar char="•"/>
              <a:defRPr sz="3600"/>
            </a:lvl1pPr>
            <a:lvl2pPr indent="-45720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3600"/>
              <a:buFont typeface="Khand"/>
              <a:buChar char="•"/>
              <a:defRPr b="1" sz="3600">
                <a:latin typeface="Khand"/>
                <a:ea typeface="Khand"/>
                <a:cs typeface="Khand"/>
                <a:sym typeface="Khand"/>
              </a:defRPr>
            </a:lvl3pPr>
            <a:lvl4pPr indent="-45720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Khand"/>
              <a:buChar char="–"/>
              <a:defRPr sz="3600">
                <a:latin typeface="Khand"/>
                <a:ea typeface="Khand"/>
                <a:cs typeface="Khand"/>
                <a:sym typeface="Khand"/>
              </a:defRPr>
            </a:lvl4pPr>
            <a:lvl5pPr indent="-45720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»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5pPr>
            <a:lvl6pPr indent="-45720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6pPr>
            <a:lvl7pPr indent="-45720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7pPr>
            <a:lvl8pPr indent="-45720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8pPr>
            <a:lvl9pPr indent="-45720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3" type="body"/>
          </p:nvPr>
        </p:nvSpPr>
        <p:spPr>
          <a:xfrm>
            <a:off x="1052775" y="7115838"/>
            <a:ext cx="8155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00"/>
              <a:buFont typeface="DM Sans"/>
              <a:buChar char="•"/>
              <a:defRPr b="0" sz="2100">
                <a:latin typeface="DM Sans"/>
                <a:ea typeface="DM Sans"/>
                <a:cs typeface="DM Sans"/>
                <a:sym typeface="DM Sans"/>
              </a:defRPr>
            </a:lvl1pPr>
            <a:lvl2pPr indent="-3619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DM Sans"/>
              <a:buChar char="–"/>
              <a:defRPr b="0" sz="2100">
                <a:latin typeface="DM Sans"/>
                <a:ea typeface="DM Sans"/>
                <a:cs typeface="DM Sans"/>
                <a:sym typeface="DM Sans"/>
              </a:defRPr>
            </a:lvl2pPr>
            <a:lvl3pPr indent="-3619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 b="0" sz="2100"/>
            </a:lvl4pPr>
            <a:lvl5pPr indent="-3619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»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19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19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19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19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4" type="body"/>
          </p:nvPr>
        </p:nvSpPr>
        <p:spPr>
          <a:xfrm>
            <a:off x="1052775" y="8507038"/>
            <a:ext cx="8155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600"/>
              <a:buChar char="•"/>
              <a:defRPr sz="3600"/>
            </a:lvl1pPr>
            <a:lvl2pPr indent="-45720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3600"/>
              <a:buFont typeface="Khand"/>
              <a:buChar char="•"/>
              <a:defRPr b="1" sz="3600">
                <a:latin typeface="Khand"/>
                <a:ea typeface="Khand"/>
                <a:cs typeface="Khand"/>
                <a:sym typeface="Khand"/>
              </a:defRPr>
            </a:lvl3pPr>
            <a:lvl4pPr indent="-45720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600"/>
              <a:buFont typeface="Khand"/>
              <a:buChar char="–"/>
              <a:defRPr sz="3600">
                <a:latin typeface="Khand"/>
                <a:ea typeface="Khand"/>
                <a:cs typeface="Khand"/>
                <a:sym typeface="Khand"/>
              </a:defRPr>
            </a:lvl4pPr>
            <a:lvl5pPr indent="-45720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»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5pPr>
            <a:lvl6pPr indent="-45720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6pPr>
            <a:lvl7pPr indent="-45720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7pPr>
            <a:lvl8pPr indent="-45720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8pPr>
            <a:lvl9pPr indent="-45720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•"/>
              <a:defRPr b="1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5" type="body"/>
          </p:nvPr>
        </p:nvSpPr>
        <p:spPr>
          <a:xfrm>
            <a:off x="1052775" y="9065863"/>
            <a:ext cx="8155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00"/>
              <a:buFont typeface="DM Sans"/>
              <a:buChar char="•"/>
              <a:defRPr b="0" sz="2100">
                <a:latin typeface="DM Sans"/>
                <a:ea typeface="DM Sans"/>
                <a:cs typeface="DM Sans"/>
                <a:sym typeface="DM Sans"/>
              </a:defRPr>
            </a:lvl1pPr>
            <a:lvl2pPr indent="-3619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DM Sans"/>
              <a:buChar char="–"/>
              <a:defRPr b="0" sz="2100">
                <a:latin typeface="DM Sans"/>
                <a:ea typeface="DM Sans"/>
                <a:cs typeface="DM Sans"/>
                <a:sym typeface="DM Sans"/>
              </a:defRPr>
            </a:lvl2pPr>
            <a:lvl3pPr indent="-3619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 b="0" sz="2100"/>
            </a:lvl4pPr>
            <a:lvl5pPr indent="-3619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»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19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19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19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19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ortrait" type="secHead">
  <p:cSld name="SECTION_HEADER">
    <p:bg>
      <p:bgPr>
        <a:solidFill>
          <a:srgbClr val="F1F0F8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9120200" y="1809750"/>
            <a:ext cx="8115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0"/>
              <a:buNone/>
              <a:defRPr/>
            </a:lvl1pPr>
            <a:lvl2pPr lvl="1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3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4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1065900" y="1044125"/>
            <a:ext cx="7297500" cy="8231400"/>
          </a:xfrm>
          <a:prstGeom prst="roundRect">
            <a:avLst>
              <a:gd fmla="val 3729" name="adj"/>
            </a:avLst>
          </a:prstGeom>
          <a:solidFill>
            <a:srgbClr val="0D3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>
            <p:ph idx="5" type="pic"/>
          </p:nvPr>
        </p:nvSpPr>
        <p:spPr>
          <a:xfrm>
            <a:off x="1065800" y="1046750"/>
            <a:ext cx="7297500" cy="8231400"/>
          </a:xfrm>
          <a:prstGeom prst="roundRect">
            <a:avLst>
              <a:gd fmla="val 3668" name="adj"/>
            </a:avLst>
          </a:prstGeom>
          <a:noFill/>
          <a:ln>
            <a:noFill/>
          </a:ln>
        </p:spPr>
      </p:sp>
      <p:sp>
        <p:nvSpPr>
          <p:cNvPr id="43" name="Google Shape;43;p5"/>
          <p:cNvSpPr txBox="1"/>
          <p:nvPr>
            <p:ph idx="6" type="body"/>
          </p:nvPr>
        </p:nvSpPr>
        <p:spPr>
          <a:xfrm>
            <a:off x="9144000" y="3905250"/>
            <a:ext cx="8115300" cy="5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00"/>
              <a:buFont typeface="DM Sans"/>
              <a:buChar char="•"/>
              <a:defRPr b="0" sz="2100">
                <a:latin typeface="DM Sans"/>
                <a:ea typeface="DM Sans"/>
                <a:cs typeface="DM Sans"/>
                <a:sym typeface="DM Sans"/>
              </a:defRPr>
            </a:lvl1pPr>
            <a:lvl2pPr indent="-3619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DM Sans"/>
              <a:buChar char="–"/>
              <a:defRPr b="0" sz="2100">
                <a:latin typeface="DM Sans"/>
                <a:ea typeface="DM Sans"/>
                <a:cs typeface="DM Sans"/>
                <a:sym typeface="DM Sans"/>
              </a:defRPr>
            </a:lvl2pPr>
            <a:lvl3pPr indent="-3619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 b="0" sz="2100"/>
            </a:lvl4pPr>
            <a:lvl5pPr indent="-3619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»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19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19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19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19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twoObj">
  <p:cSld name="TWO_OBJECTS">
    <p:bg>
      <p:bgPr>
        <a:solidFill>
          <a:srgbClr val="F1F0F8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idx="1" type="subTitle"/>
          </p:nvPr>
        </p:nvSpPr>
        <p:spPr>
          <a:xfrm>
            <a:off x="1023050" y="1809750"/>
            <a:ext cx="8115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0"/>
              <a:buNone/>
              <a:defRPr/>
            </a:lvl1pPr>
            <a:lvl2pPr lvl="1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1046850" y="3905250"/>
            <a:ext cx="8115300" cy="5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00"/>
              <a:buFont typeface="DM Sans"/>
              <a:buChar char="•"/>
              <a:defRPr b="0" sz="2100">
                <a:latin typeface="DM Sans"/>
                <a:ea typeface="DM Sans"/>
                <a:cs typeface="DM Sans"/>
                <a:sym typeface="DM Sans"/>
              </a:defRPr>
            </a:lvl1pPr>
            <a:lvl2pPr indent="-3619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DM Sans"/>
              <a:buChar char="–"/>
              <a:defRPr b="0" sz="2100">
                <a:latin typeface="DM Sans"/>
                <a:ea typeface="DM Sans"/>
                <a:cs typeface="DM Sans"/>
                <a:sym typeface="DM Sans"/>
              </a:defRPr>
            </a:lvl2pPr>
            <a:lvl3pPr indent="-3619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 b="0" sz="2100"/>
            </a:lvl4pPr>
            <a:lvl5pPr indent="-3619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»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19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19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19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19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5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10839300" y="1216702"/>
            <a:ext cx="8863200" cy="8116800"/>
          </a:xfrm>
          <a:prstGeom prst="roundRect">
            <a:avLst>
              <a:gd fmla="val 4610" name="adj"/>
            </a:avLst>
          </a:prstGeom>
          <a:solidFill>
            <a:srgbClr val="CCF5AC"/>
          </a:solidFill>
          <a:ln cap="flat" cmpd="sng" w="38100">
            <a:solidFill>
              <a:srgbClr val="0E1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45400" y="1654023"/>
            <a:ext cx="8784774" cy="7147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" type="twoTxTwoObj">
  <p:cSld name="TWO_OBJECTS_WITH_TEXT">
    <p:bg>
      <p:bgPr>
        <a:solidFill>
          <a:srgbClr val="F1F0F8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DM Sans"/>
              <a:buChar char="•"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500"/>
              <a:buFont typeface="DM Sans"/>
              <a:buChar char="–"/>
              <a:defRPr sz="1500"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500"/>
              <a:buChar char="•"/>
              <a:defRPr b="1" sz="1500"/>
            </a:lvl3pPr>
            <a:lvl4pPr indent="-323850" lvl="3" marL="1828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»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•"/>
              <a:defRPr b="1" sz="15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4" type="subTitle"/>
          </p:nvPr>
        </p:nvSpPr>
        <p:spPr>
          <a:xfrm>
            <a:off x="7855625" y="1809750"/>
            <a:ext cx="8115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0"/>
              <a:buNone/>
              <a:defRPr/>
            </a:lvl1pPr>
            <a:lvl2pPr lvl="1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5" type="body"/>
          </p:nvPr>
        </p:nvSpPr>
        <p:spPr>
          <a:xfrm>
            <a:off x="7879425" y="3905250"/>
            <a:ext cx="8115300" cy="5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00"/>
              <a:buFont typeface="DM Sans"/>
              <a:buChar char="•"/>
              <a:defRPr b="0" sz="2100">
                <a:latin typeface="DM Sans"/>
                <a:ea typeface="DM Sans"/>
                <a:cs typeface="DM Sans"/>
                <a:sym typeface="DM Sans"/>
              </a:defRPr>
            </a:lvl1pPr>
            <a:lvl2pPr indent="-3619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DM Sans"/>
              <a:buChar char="–"/>
              <a:defRPr b="0" sz="2100">
                <a:latin typeface="DM Sans"/>
                <a:ea typeface="DM Sans"/>
                <a:cs typeface="DM Sans"/>
                <a:sym typeface="DM Sans"/>
              </a:defRPr>
            </a:lvl2pPr>
            <a:lvl3pPr indent="-3619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100"/>
              <a:buChar char="–"/>
              <a:defRPr b="0" sz="2100"/>
            </a:lvl4pPr>
            <a:lvl5pPr indent="-3619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»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19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19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19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19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sz="2100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7"/>
          <p:cNvSpPr/>
          <p:nvPr/>
        </p:nvSpPr>
        <p:spPr>
          <a:xfrm>
            <a:off x="-2061512" y="1085102"/>
            <a:ext cx="8863200" cy="8116800"/>
          </a:xfrm>
          <a:prstGeom prst="roundRect">
            <a:avLst>
              <a:gd fmla="val 4610" name="adj"/>
            </a:avLst>
          </a:prstGeom>
          <a:solidFill>
            <a:srgbClr val="0E1D40"/>
          </a:solidFill>
          <a:ln cap="flat" cmpd="sng" w="38100">
            <a:solidFill>
              <a:srgbClr val="CCF5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69034" y="1570598"/>
            <a:ext cx="8784802" cy="715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 type="titleOnly">
  <p:cSld name="TITLE_ONLY">
    <p:bg>
      <p:bgPr>
        <a:solidFill>
          <a:srgbClr val="0E1D4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–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1F0F8"/>
              </a:buClr>
              <a:buSzPts val="1500"/>
              <a:buChar char="•"/>
              <a:defRPr b="1" sz="1500">
                <a:solidFill>
                  <a:srgbClr val="F1F0F8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Char char="–"/>
              <a:defRPr>
                <a:solidFill>
                  <a:srgbClr val="F1F0F8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»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2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–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1F0F8"/>
              </a:buClr>
              <a:buSzPts val="1500"/>
              <a:buChar char="•"/>
              <a:defRPr b="1" sz="1500">
                <a:solidFill>
                  <a:srgbClr val="F1F0F8"/>
                </a:solidFill>
              </a:defRPr>
            </a:lvl3pPr>
            <a:lvl4pPr indent="-323850" lvl="3" marL="1828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Char char="–"/>
              <a:defRPr>
                <a:solidFill>
                  <a:srgbClr val="F1F0F8"/>
                </a:solidFill>
              </a:defRPr>
            </a:lvl4pPr>
            <a:lvl5pPr indent="-323850" lvl="4" marL="22860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»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3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 algn="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–"/>
              <a:defRPr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1F0F8"/>
              </a:buClr>
              <a:buSzPts val="1500"/>
              <a:buChar char="•"/>
              <a:defRPr b="1" sz="1500">
                <a:solidFill>
                  <a:srgbClr val="F1F0F8"/>
                </a:solidFill>
              </a:defRPr>
            </a:lvl3pPr>
            <a:lvl4pPr indent="-323850" lvl="3" marL="1828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Char char="–"/>
              <a:defRPr>
                <a:solidFill>
                  <a:srgbClr val="F1F0F8"/>
                </a:solidFill>
              </a:defRPr>
            </a:lvl4pPr>
            <a:lvl5pPr indent="-323850" lvl="4" marL="22860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»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Font typeface="DM Sans"/>
              <a:buChar char="•"/>
              <a:defRPr b="1" sz="1500">
                <a:solidFill>
                  <a:srgbClr val="F1F0F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4" name="Google Shape;64;p8"/>
          <p:cNvSpPr/>
          <p:nvPr>
            <p:ph idx="4" type="pic"/>
          </p:nvPr>
        </p:nvSpPr>
        <p:spPr>
          <a:xfrm>
            <a:off x="-386950" y="1012025"/>
            <a:ext cx="5246400" cy="3130200"/>
          </a:xfrm>
          <a:prstGeom prst="roundRect">
            <a:avLst>
              <a:gd fmla="val 7557" name="adj"/>
            </a:avLst>
          </a:prstGeom>
          <a:noFill/>
          <a:ln>
            <a:noFill/>
          </a:ln>
        </p:spPr>
      </p:sp>
      <p:sp>
        <p:nvSpPr>
          <p:cNvPr id="65" name="Google Shape;65;p8"/>
          <p:cNvSpPr/>
          <p:nvPr>
            <p:ph idx="5" type="pic"/>
          </p:nvPr>
        </p:nvSpPr>
        <p:spPr>
          <a:xfrm>
            <a:off x="5473725" y="1017550"/>
            <a:ext cx="5246400" cy="3130200"/>
          </a:xfrm>
          <a:prstGeom prst="roundRect">
            <a:avLst>
              <a:gd fmla="val 7557" name="adj"/>
            </a:avLst>
          </a:prstGeom>
          <a:noFill/>
          <a:ln>
            <a:noFill/>
          </a:ln>
        </p:spPr>
      </p:sp>
      <p:sp>
        <p:nvSpPr>
          <p:cNvPr id="66" name="Google Shape;66;p8"/>
          <p:cNvSpPr/>
          <p:nvPr>
            <p:ph idx="6" type="pic"/>
          </p:nvPr>
        </p:nvSpPr>
        <p:spPr>
          <a:xfrm>
            <a:off x="11330413" y="1017550"/>
            <a:ext cx="5246400" cy="3130200"/>
          </a:xfrm>
          <a:prstGeom prst="roundRect">
            <a:avLst>
              <a:gd fmla="val 7557" name="adj"/>
            </a:avLst>
          </a:prstGeom>
          <a:noFill/>
          <a:ln>
            <a:noFill/>
          </a:ln>
        </p:spPr>
      </p:sp>
      <p:sp>
        <p:nvSpPr>
          <p:cNvPr id="67" name="Google Shape;67;p8"/>
          <p:cNvSpPr/>
          <p:nvPr>
            <p:ph idx="7" type="pic"/>
          </p:nvPr>
        </p:nvSpPr>
        <p:spPr>
          <a:xfrm>
            <a:off x="17199888" y="1017550"/>
            <a:ext cx="5246400" cy="3130200"/>
          </a:xfrm>
          <a:prstGeom prst="roundRect">
            <a:avLst>
              <a:gd fmla="val 7557" name="adj"/>
            </a:avLst>
          </a:prstGeom>
          <a:noFill/>
          <a:ln>
            <a:noFill/>
          </a:ln>
        </p:spPr>
      </p:sp>
      <p:sp>
        <p:nvSpPr>
          <p:cNvPr id="68" name="Google Shape;68;p8"/>
          <p:cNvSpPr/>
          <p:nvPr>
            <p:ph idx="8" type="pic"/>
          </p:nvPr>
        </p:nvSpPr>
        <p:spPr>
          <a:xfrm>
            <a:off x="-1918262" y="6143625"/>
            <a:ext cx="5246400" cy="3130200"/>
          </a:xfrm>
          <a:prstGeom prst="roundRect">
            <a:avLst>
              <a:gd fmla="val 7557" name="adj"/>
            </a:avLst>
          </a:prstGeom>
          <a:noFill/>
          <a:ln>
            <a:noFill/>
          </a:ln>
        </p:spPr>
      </p:sp>
      <p:sp>
        <p:nvSpPr>
          <p:cNvPr id="69" name="Google Shape;69;p8"/>
          <p:cNvSpPr/>
          <p:nvPr>
            <p:ph idx="9" type="pic"/>
          </p:nvPr>
        </p:nvSpPr>
        <p:spPr>
          <a:xfrm>
            <a:off x="3934613" y="6121400"/>
            <a:ext cx="5246400" cy="3130200"/>
          </a:xfrm>
          <a:prstGeom prst="roundRect">
            <a:avLst>
              <a:gd fmla="val 7557" name="adj"/>
            </a:avLst>
          </a:prstGeom>
          <a:noFill/>
          <a:ln>
            <a:noFill/>
          </a:ln>
        </p:spPr>
      </p:sp>
      <p:sp>
        <p:nvSpPr>
          <p:cNvPr id="70" name="Google Shape;70;p8"/>
          <p:cNvSpPr/>
          <p:nvPr>
            <p:ph idx="13" type="pic"/>
          </p:nvPr>
        </p:nvSpPr>
        <p:spPr>
          <a:xfrm>
            <a:off x="9793800" y="6121400"/>
            <a:ext cx="5246400" cy="3130200"/>
          </a:xfrm>
          <a:prstGeom prst="roundRect">
            <a:avLst>
              <a:gd fmla="val 7557" name="adj"/>
            </a:avLst>
          </a:prstGeom>
          <a:noFill/>
          <a:ln>
            <a:noFill/>
          </a:ln>
        </p:spPr>
      </p:sp>
      <p:sp>
        <p:nvSpPr>
          <p:cNvPr id="71" name="Google Shape;71;p8"/>
          <p:cNvSpPr/>
          <p:nvPr>
            <p:ph idx="14" type="pic"/>
          </p:nvPr>
        </p:nvSpPr>
        <p:spPr>
          <a:xfrm>
            <a:off x="15652975" y="6115475"/>
            <a:ext cx="5246400" cy="3130200"/>
          </a:xfrm>
          <a:prstGeom prst="roundRect">
            <a:avLst>
              <a:gd fmla="val 7557" name="adj"/>
            </a:avLst>
          </a:prstGeom>
          <a:noFill/>
          <a:ln>
            <a:noFill/>
          </a:ln>
        </p:spPr>
      </p:sp>
      <p:pic>
        <p:nvPicPr>
          <p:cNvPr id="72" name="Google Shape;7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49" y="4845540"/>
            <a:ext cx="607175" cy="59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412" y="4845540"/>
            <a:ext cx="607175" cy="59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601762" y="4845540"/>
            <a:ext cx="607175" cy="59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/>
          <p:nvPr>
            <p:ph idx="15" type="subTitle"/>
          </p:nvPr>
        </p:nvSpPr>
        <p:spPr>
          <a:xfrm>
            <a:off x="-4018350" y="4706550"/>
            <a:ext cx="26699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1F0F8"/>
              </a:buClr>
              <a:buSzPts val="8000"/>
              <a:buNone/>
              <a:defRPr>
                <a:solidFill>
                  <a:srgbClr val="F1F0F8"/>
                </a:solidFill>
              </a:defRPr>
            </a:lvl1pPr>
            <a:lvl2pPr lvl="1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1F0F8"/>
              </a:buClr>
              <a:buSzPts val="3600"/>
              <a:buNone/>
              <a:defRPr>
                <a:solidFill>
                  <a:srgbClr val="F1F0F8"/>
                </a:solidFill>
              </a:defRPr>
            </a:lvl2pPr>
            <a:lvl3pPr lvl="2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1F0F8"/>
              </a:buClr>
              <a:buSzPts val="2100"/>
              <a:buNone/>
              <a:defRPr>
                <a:solidFill>
                  <a:srgbClr val="F1F0F8"/>
                </a:solidFill>
              </a:defRPr>
            </a:lvl3pPr>
            <a:lvl4pPr lvl="3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1500"/>
              <a:buNone/>
              <a:defRPr>
                <a:solidFill>
                  <a:srgbClr val="F1F0F8"/>
                </a:solidFill>
              </a:defRPr>
            </a:lvl4pPr>
            <a:lvl5pPr lvl="4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2000"/>
              <a:buNone/>
              <a:defRPr>
                <a:solidFill>
                  <a:srgbClr val="F1F0F8"/>
                </a:solidFill>
              </a:defRPr>
            </a:lvl5pPr>
            <a:lvl6pPr lvl="5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2000"/>
              <a:buNone/>
              <a:defRPr>
                <a:solidFill>
                  <a:srgbClr val="F1F0F8"/>
                </a:solidFill>
              </a:defRPr>
            </a:lvl6pPr>
            <a:lvl7pPr lvl="6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2000"/>
              <a:buNone/>
              <a:defRPr>
                <a:solidFill>
                  <a:srgbClr val="F1F0F8"/>
                </a:solidFill>
              </a:defRPr>
            </a:lvl7pPr>
            <a:lvl8pPr lvl="7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2000"/>
              <a:buNone/>
              <a:defRPr>
                <a:solidFill>
                  <a:srgbClr val="F1F0F8"/>
                </a:solidFill>
              </a:defRPr>
            </a:lvl8pPr>
            <a:lvl9pPr lvl="8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1F0F8"/>
              </a:buClr>
              <a:buSzPts val="2000"/>
              <a:buNone/>
              <a:defRPr>
                <a:solidFill>
                  <a:srgbClr val="F1F0F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14900"/>
              <a:buFont typeface="Khand Medium"/>
              <a:buNone/>
              <a:defRPr b="0" i="0" sz="14900" u="none" cap="none" strike="noStrike">
                <a:solidFill>
                  <a:srgbClr val="0E1D40"/>
                </a:solidFill>
                <a:latin typeface="Khand Medium"/>
                <a:ea typeface="Khand Medium"/>
                <a:cs typeface="Khand Medium"/>
                <a:sym typeface="Khand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736600" lvl="0" marL="457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E1D40"/>
              </a:buClr>
              <a:buSzPts val="8000"/>
              <a:buFont typeface="Khand"/>
              <a:buChar char="•"/>
              <a:defRPr b="1" i="0" sz="8000" u="none" cap="none" strike="noStrike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1pPr>
            <a:lvl2pPr indent="-457200" lvl="1" marL="9144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–"/>
              <a:defRPr b="1" i="0" sz="3600" u="none" cap="none" strike="noStrike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defRPr>
            </a:lvl2pPr>
            <a:lvl3pPr indent="-361950" lvl="2" marL="13716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E1D40"/>
              </a:buClr>
              <a:buSzPts val="2100"/>
              <a:buFont typeface="DM Sans"/>
              <a:buChar char="•"/>
              <a:defRPr b="0" i="0" sz="2100" u="none" cap="none" strike="noStrike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E1D40"/>
              </a:buClr>
              <a:buSzPts val="1500"/>
              <a:buFont typeface="DM Sans"/>
              <a:buChar char="–"/>
              <a:defRPr b="1" i="0" sz="1500" u="none" cap="none" strike="noStrike">
                <a:solidFill>
                  <a:srgbClr val="0E1D4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g"/><Relationship Id="rId4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jpg"/><Relationship Id="rId4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20.jpg"/><Relationship Id="rId5" Type="http://schemas.openxmlformats.org/officeDocument/2006/relationships/image" Target="../media/image4.jpg"/><Relationship Id="rId6" Type="http://schemas.openxmlformats.org/officeDocument/2006/relationships/image" Target="../media/image17.jpg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37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idx="1" type="body"/>
          </p:nvPr>
        </p:nvSpPr>
        <p:spPr>
          <a:xfrm>
            <a:off x="530375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500"/>
              <a:t>CS 334</a:t>
            </a:r>
            <a:endParaRPr sz="2500"/>
          </a:p>
        </p:txBody>
      </p:sp>
      <p:sp>
        <p:nvSpPr>
          <p:cNvPr id="81" name="Google Shape;81;p9"/>
          <p:cNvSpPr txBox="1"/>
          <p:nvPr>
            <p:ph idx="2" type="body"/>
          </p:nvPr>
        </p:nvSpPr>
        <p:spPr>
          <a:xfrm>
            <a:off x="4414400" y="246950"/>
            <a:ext cx="94593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500"/>
              <a:t>Damien Lo, Danny Ambrose, Robert Jarman, Will Kohn</a:t>
            </a:r>
            <a:endParaRPr sz="25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82" name="Google Shape;82;p9"/>
          <p:cNvSpPr txBox="1"/>
          <p:nvPr>
            <p:ph idx="3" type="body"/>
          </p:nvPr>
        </p:nvSpPr>
        <p:spPr>
          <a:xfrm>
            <a:off x="14629082" y="246950"/>
            <a:ext cx="32862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500"/>
              <a:t>April 22, 2025</a:t>
            </a:r>
            <a:endParaRPr sz="2500"/>
          </a:p>
        </p:txBody>
      </p:sp>
      <p:sp>
        <p:nvSpPr>
          <p:cNvPr id="83" name="Google Shape;83;p9"/>
          <p:cNvSpPr txBox="1"/>
          <p:nvPr>
            <p:ph type="title"/>
          </p:nvPr>
        </p:nvSpPr>
        <p:spPr>
          <a:xfrm>
            <a:off x="269550" y="4215800"/>
            <a:ext cx="17748900" cy="12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/>
              <a:t>ClassiFace</a:t>
            </a:r>
            <a:endParaRPr sz="80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/>
              <a:t>Demographic Classification by Facial Recognition </a:t>
            </a:r>
            <a:endParaRPr sz="80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>
            <p:ph idx="2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 txBox="1"/>
          <p:nvPr>
            <p:ph idx="3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 txBox="1"/>
          <p:nvPr>
            <p:ph type="title"/>
          </p:nvPr>
        </p:nvSpPr>
        <p:spPr>
          <a:xfrm>
            <a:off x="-6088950" y="4525900"/>
            <a:ext cx="30465900" cy="15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Regressions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Feature Extraction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8636775" y="1590100"/>
            <a:ext cx="9068700" cy="791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Khand"/>
                <a:ea typeface="Khand"/>
                <a:cs typeface="Khand"/>
                <a:sym typeface="Khand"/>
              </a:rPr>
              <a:t>Histogram of Oriented Gradients (HOG)</a:t>
            </a:r>
            <a:endParaRPr b="1" sz="3000"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4550" y="2686900"/>
            <a:ext cx="8393135" cy="40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/>
          <p:nvPr/>
        </p:nvSpPr>
        <p:spPr>
          <a:xfrm>
            <a:off x="262200" y="1979050"/>
            <a:ext cx="6583800" cy="742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Preprocessing</a:t>
            </a:r>
            <a:endParaRPr b="1" sz="30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Font typeface="Khand"/>
              <a:buChar char="-"/>
            </a:pPr>
            <a:r>
              <a:rPr lang="en-US" sz="2600">
                <a:latin typeface="Khand"/>
                <a:ea typeface="Khand"/>
                <a:cs typeface="Khand"/>
                <a:sym typeface="Khand"/>
              </a:rPr>
              <a:t>Crop to face</a:t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Font typeface="Khand"/>
              <a:buChar char="-"/>
            </a:pPr>
            <a:r>
              <a:rPr lang="en-US" sz="2600">
                <a:latin typeface="Khand"/>
                <a:ea typeface="Khand"/>
                <a:cs typeface="Khand"/>
                <a:sym typeface="Khand"/>
              </a:rPr>
              <a:t>Resize (128, 128)</a:t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7248700" y="3547250"/>
            <a:ext cx="1110600" cy="61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9327025" y="6631825"/>
            <a:ext cx="76881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Khand"/>
              <a:buChar char="-"/>
            </a:pPr>
            <a:r>
              <a:rPr lang="en-US" sz="26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Detects edges</a:t>
            </a:r>
            <a:endParaRPr sz="26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Khand"/>
              <a:buChar char="-"/>
            </a:pPr>
            <a:r>
              <a:rPr lang="en-US" sz="26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Finds gradient magnitude and orientation for each pixel</a:t>
            </a:r>
            <a:endParaRPr sz="26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Khand"/>
              <a:buChar char="-"/>
            </a:pPr>
            <a:r>
              <a:rPr lang="en-US" sz="26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HOG for each block (16 px)</a:t>
            </a:r>
            <a:endParaRPr sz="26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Khand"/>
              <a:buChar char="-"/>
            </a:pPr>
            <a:r>
              <a:rPr lang="en-US" sz="26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Works well for lightweight models</a:t>
            </a:r>
            <a:endParaRPr sz="26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7248700" y="7030975"/>
            <a:ext cx="1110600" cy="61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73" name="Google Shape;173;p19" title="ce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4500" y="7786600"/>
            <a:ext cx="12192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4550" y="3245957"/>
            <a:ext cx="2899075" cy="29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 rot="5400000">
            <a:off x="3654450" y="8092563"/>
            <a:ext cx="13725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128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867825" y="7339425"/>
            <a:ext cx="13725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128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5225900" y="4195000"/>
            <a:ext cx="1055100" cy="42105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78" name="Google Shape;178;p19"/>
          <p:cNvSpPr/>
          <p:nvPr/>
        </p:nvSpPr>
        <p:spPr>
          <a:xfrm flipH="1">
            <a:off x="827175" y="4195000"/>
            <a:ext cx="1055100" cy="42105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/>
        </p:nvSpPr>
        <p:spPr>
          <a:xfrm>
            <a:off x="-154150" y="125200"/>
            <a:ext cx="66471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Comparison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84" name="Google Shape;184;p20" title="roc_curves_comparison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725" y="477675"/>
            <a:ext cx="11419628" cy="9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0" y="3655225"/>
            <a:ext cx="62154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HOG feature extraction worked slightly better for lightweight sklearn models than pixel by pixel feature extraction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(Faded lines are px by px with PCA)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86" name="Google Shape;186;p20" title="roc_curves_comparison.png"/>
          <p:cNvPicPr preferRelativeResize="0"/>
          <p:nvPr/>
        </p:nvPicPr>
        <p:blipFill rotWithShape="1">
          <a:blip r:embed="rId4">
            <a:alphaModFix amt="30000"/>
          </a:blip>
          <a:srcRect b="0" l="0" r="0" t="0"/>
          <a:stretch/>
        </p:blipFill>
        <p:spPr>
          <a:xfrm>
            <a:off x="6285725" y="477625"/>
            <a:ext cx="11419628" cy="93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/>
        </p:nvSpPr>
        <p:spPr>
          <a:xfrm>
            <a:off x="592700" y="125200"/>
            <a:ext cx="133032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Linear Regression (Age Prediction)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592700" y="4972775"/>
            <a:ext cx="142287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Logistic Regression (Gender Prediction)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grpSp>
        <p:nvGrpSpPr>
          <p:cNvPr id="193" name="Google Shape;193;p21"/>
          <p:cNvGrpSpPr/>
          <p:nvPr/>
        </p:nvGrpSpPr>
        <p:grpSpPr>
          <a:xfrm>
            <a:off x="11335260" y="7222693"/>
            <a:ext cx="5598817" cy="2383496"/>
            <a:chOff x="2133950" y="6554700"/>
            <a:chExt cx="2708799" cy="1153174"/>
          </a:xfrm>
        </p:grpSpPr>
        <p:pic>
          <p:nvPicPr>
            <p:cNvPr id="194" name="Google Shape;194;p21"/>
            <p:cNvPicPr preferRelativeResize="0"/>
            <p:nvPr/>
          </p:nvPicPr>
          <p:blipFill rotWithShape="1">
            <a:blip r:embed="rId3">
              <a:alphaModFix/>
            </a:blip>
            <a:srcRect b="0" l="0" r="80679" t="83830"/>
            <a:stretch/>
          </p:blipFill>
          <p:spPr>
            <a:xfrm>
              <a:off x="2133950" y="6878575"/>
              <a:ext cx="2708799" cy="829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1"/>
            <p:cNvPicPr preferRelativeResize="0"/>
            <p:nvPr/>
          </p:nvPicPr>
          <p:blipFill rotWithShape="1">
            <a:blip r:embed="rId3">
              <a:alphaModFix/>
            </a:blip>
            <a:srcRect b="48113" l="0" r="83218" t="45571"/>
            <a:stretch/>
          </p:blipFill>
          <p:spPr>
            <a:xfrm>
              <a:off x="2133950" y="6554700"/>
              <a:ext cx="2708799" cy="323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6" name="Google Shape;196;p21"/>
          <p:cNvPicPr preferRelativeResize="0"/>
          <p:nvPr/>
        </p:nvPicPr>
        <p:blipFill rotWithShape="1">
          <a:blip r:embed="rId3">
            <a:alphaModFix/>
          </a:blip>
          <a:srcRect b="54728" l="0" r="79429" t="0"/>
          <a:stretch/>
        </p:blipFill>
        <p:spPr>
          <a:xfrm>
            <a:off x="11844675" y="1718950"/>
            <a:ext cx="4041731" cy="325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901175" y="1751400"/>
            <a:ext cx="9485100" cy="3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The Linear regression has a </a:t>
            </a:r>
            <a:r>
              <a:rPr b="1"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MAE of 13.65</a:t>
            </a: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 years, a </a:t>
            </a:r>
            <a:r>
              <a:rPr b="1"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RMSE of 23.28</a:t>
            </a: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 years, and an </a:t>
            </a:r>
            <a:r>
              <a:rPr b="1"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R</a:t>
            </a:r>
            <a:r>
              <a:rPr b="1" baseline="30000"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2</a:t>
            </a:r>
            <a:r>
              <a:rPr b="1"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 of 0.10</a:t>
            </a: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.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hand"/>
              <a:buChar char="-"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with HOG feature extraction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hand"/>
              <a:buChar char="-"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80% training and 20% test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hand"/>
              <a:buChar char="-"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No hyperparameter training needed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462700" y="6451925"/>
            <a:ext cx="9485100" cy="3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The Logistic regression has a gender predictive accuracy of </a:t>
            </a:r>
            <a:r>
              <a:rPr b="1"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85%</a:t>
            </a: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.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hand"/>
              <a:buChar char="-"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with HOG feature extraction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hand"/>
              <a:buChar char="-"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80% training and 20% test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hand"/>
              <a:buChar char="-"/>
            </a:pPr>
            <a:r>
              <a:rPr lang="en-US" sz="30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max_iter = 100 had the best accuracy using Grid Search</a:t>
            </a:r>
            <a:endParaRPr sz="300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 txBox="1"/>
          <p:nvPr>
            <p:ph idx="2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"/>
          <p:cNvSpPr txBox="1"/>
          <p:nvPr>
            <p:ph idx="3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"/>
          <p:cNvSpPr txBox="1"/>
          <p:nvPr>
            <p:ph type="title"/>
          </p:nvPr>
        </p:nvSpPr>
        <p:spPr>
          <a:xfrm>
            <a:off x="-6088950" y="4525900"/>
            <a:ext cx="30465900" cy="15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FCNN &amp; ResFCNN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Feature Preprocessing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1280100" y="1590100"/>
            <a:ext cx="6583800" cy="349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Khand"/>
                <a:ea typeface="Khand"/>
                <a:cs typeface="Khand"/>
                <a:sym typeface="Khand"/>
              </a:rPr>
              <a:t>Face Crop</a:t>
            </a:r>
            <a:endParaRPr b="1" sz="30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9867825" y="1056250"/>
            <a:ext cx="7358100" cy="403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Khand"/>
                <a:ea typeface="Khand"/>
                <a:cs typeface="Khand"/>
                <a:sym typeface="Khand"/>
              </a:rPr>
              <a:t>Resize {128, 224}</a:t>
            </a:r>
            <a:endParaRPr b="1" sz="30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Khand"/>
                <a:ea typeface="Khand"/>
                <a:cs typeface="Khand"/>
                <a:sym typeface="Khand"/>
              </a:rPr>
              <a:t>Faces can be </a:t>
            </a:r>
            <a:r>
              <a:rPr lang="en-US" sz="2600">
                <a:latin typeface="Khand"/>
                <a:ea typeface="Khand"/>
                <a:cs typeface="Khand"/>
                <a:sym typeface="Khand"/>
              </a:rPr>
              <a:t>stretched</a:t>
            </a:r>
            <a:r>
              <a:rPr lang="en-US" sz="2600">
                <a:latin typeface="Khand"/>
                <a:ea typeface="Khand"/>
                <a:cs typeface="Khand"/>
                <a:sym typeface="Khand"/>
              </a:rPr>
              <a:t> and squeezed</a:t>
            </a:r>
            <a:endParaRPr sz="26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10020250" y="6078850"/>
            <a:ext cx="7205700" cy="403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Khand"/>
                <a:ea typeface="Khand"/>
                <a:cs typeface="Khand"/>
                <a:sym typeface="Khand"/>
              </a:rPr>
              <a:t>Scaling (Colour &amp; Pixel Wise)</a:t>
            </a:r>
            <a:endParaRPr b="1" sz="30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1280100" y="6078850"/>
            <a:ext cx="6583800" cy="403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Khand"/>
                <a:ea typeface="Khand"/>
                <a:cs typeface="Khand"/>
                <a:sym typeface="Khand"/>
              </a:rPr>
              <a:t>Flatten [C,H,W] -&gt; C * H * W</a:t>
            </a:r>
            <a:endParaRPr b="1" sz="30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Khand"/>
                <a:ea typeface="Khand"/>
                <a:cs typeface="Khand"/>
                <a:sym typeface="Khand"/>
              </a:rPr>
              <a:t>New format: [Pixel1C1, Pixel1C2, Pixel1C3, Pixel2C1…..]</a:t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Khand"/>
                <a:ea typeface="Khand"/>
                <a:cs typeface="Khand"/>
                <a:sym typeface="Khand"/>
              </a:rPr>
              <a:t>*Loose information about the spatial position of pixels, now just a linear order built in from (R,0,0) -&gt; (B,128,128)</a:t>
            </a:r>
            <a:endParaRPr sz="26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8141775" y="2697825"/>
            <a:ext cx="1582500" cy="3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8141775" y="3293375"/>
            <a:ext cx="1582500" cy="3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18" name="Google Shape;218;p23"/>
          <p:cNvSpPr/>
          <p:nvPr/>
        </p:nvSpPr>
        <p:spPr>
          <a:xfrm rot="5400000">
            <a:off x="12944625" y="5387875"/>
            <a:ext cx="735000" cy="3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19" name="Google Shape;219;p23"/>
          <p:cNvSpPr/>
          <p:nvPr/>
        </p:nvSpPr>
        <p:spPr>
          <a:xfrm rot="5400000">
            <a:off x="13581800" y="5387875"/>
            <a:ext cx="735000" cy="3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20" name="Google Shape;220;p23"/>
          <p:cNvSpPr/>
          <p:nvPr/>
        </p:nvSpPr>
        <p:spPr>
          <a:xfrm rot="10800000">
            <a:off x="8150813" y="7632250"/>
            <a:ext cx="1582500" cy="3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8270363" y="2098400"/>
            <a:ext cx="119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FCNN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8172378" y="3754275"/>
            <a:ext cx="15213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ResFCNN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14390578" y="5278075"/>
            <a:ext cx="15213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ResFCNN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11679838" y="5278075"/>
            <a:ext cx="119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FCNN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8346550" y="7013075"/>
            <a:ext cx="119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FCNN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700" y="2370613"/>
            <a:ext cx="2624701" cy="223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450" y="2437050"/>
            <a:ext cx="2277101" cy="2237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3"/>
          <p:cNvCxnSpPr/>
          <p:nvPr/>
        </p:nvCxnSpPr>
        <p:spPr>
          <a:xfrm>
            <a:off x="4407275" y="3555700"/>
            <a:ext cx="52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9" name="Google Shape;2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47625" y="1996275"/>
            <a:ext cx="5750950" cy="24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35625" y="6933975"/>
            <a:ext cx="3562900" cy="8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 txBox="1"/>
          <p:nvPr/>
        </p:nvSpPr>
        <p:spPr>
          <a:xfrm>
            <a:off x="13796950" y="7145800"/>
            <a:ext cx="3429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(255, 255, 255) -&gt; (1,1,1)</a:t>
            </a:r>
            <a:endParaRPr sz="27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81635" y="7929100"/>
            <a:ext cx="6682921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55100" y="8924225"/>
            <a:ext cx="3583559" cy="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Final Feature Tensor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39" name="Google Shape;239;p24" title="Screenshot 2025-04-14 at 18.40.46.png"/>
          <p:cNvPicPr preferRelativeResize="0"/>
          <p:nvPr/>
        </p:nvPicPr>
        <p:blipFill rotWithShape="1">
          <a:blip r:embed="rId3">
            <a:alphaModFix/>
          </a:blip>
          <a:srcRect b="9536" l="0" r="0" t="12363"/>
          <a:stretch/>
        </p:blipFill>
        <p:spPr>
          <a:xfrm>
            <a:off x="868338" y="2657400"/>
            <a:ext cx="16551325" cy="56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/>
        </p:nvSpPr>
        <p:spPr>
          <a:xfrm>
            <a:off x="592700" y="125200"/>
            <a:ext cx="184485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Model </a:t>
            </a: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Architecture</a:t>
            </a: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3-layered FCNN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45" name="Google Shape;245;p25" title="CS 334 - Model Archetecture FCN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00" y="1778763"/>
            <a:ext cx="11978276" cy="67294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6" name="Google Shape;246;p25"/>
          <p:cNvSpPr txBox="1"/>
          <p:nvPr/>
        </p:nvSpPr>
        <p:spPr>
          <a:xfrm>
            <a:off x="496800" y="8627300"/>
            <a:ext cx="81504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0000"/>
                </a:solidFill>
                <a:latin typeface="Khand"/>
                <a:ea typeface="Khand"/>
                <a:cs typeface="Khand"/>
                <a:sym typeface="Khand"/>
              </a:rPr>
              <a:t>Red: Path for Classification Task (Gender)</a:t>
            </a:r>
            <a:endParaRPr sz="3100">
              <a:solidFill>
                <a:srgbClr val="FF000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FF"/>
                </a:solidFill>
                <a:latin typeface="Khand"/>
                <a:ea typeface="Khand"/>
                <a:cs typeface="Khand"/>
                <a:sym typeface="Khand"/>
              </a:rPr>
              <a:t>Blue: Path for Regression Task (Age)</a:t>
            </a:r>
            <a:endParaRPr sz="3100">
              <a:solidFill>
                <a:srgbClr val="0000FF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2300" y="1659688"/>
            <a:ext cx="5671600" cy="69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/>
          <p:nvPr/>
        </p:nvSpPr>
        <p:spPr>
          <a:xfrm>
            <a:off x="13939000" y="5380200"/>
            <a:ext cx="2943300" cy="25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13939000" y="8009100"/>
            <a:ext cx="3038400" cy="2541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/>
        </p:nvSpPr>
        <p:spPr>
          <a:xfrm>
            <a:off x="592700" y="125200"/>
            <a:ext cx="176952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Model Architecture</a:t>
            </a: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ResNet + 3-layered FCNN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496800" y="8627300"/>
            <a:ext cx="81504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0000"/>
                </a:solidFill>
                <a:latin typeface="Khand"/>
                <a:ea typeface="Khand"/>
                <a:cs typeface="Khand"/>
                <a:sym typeface="Khand"/>
              </a:rPr>
              <a:t>Red: Path for Classification Task (Gender)</a:t>
            </a:r>
            <a:endParaRPr sz="3100">
              <a:solidFill>
                <a:srgbClr val="FF000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FF"/>
                </a:solidFill>
                <a:latin typeface="Khand"/>
                <a:ea typeface="Khand"/>
                <a:cs typeface="Khand"/>
                <a:sym typeface="Khand"/>
              </a:rPr>
              <a:t>Blue: Path for Regression Task (Age)</a:t>
            </a:r>
            <a:endParaRPr sz="3100">
              <a:solidFill>
                <a:srgbClr val="0000FF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56" name="Google Shape;256;p26" title="CS 334 - Model Archetecture ResFCN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25" y="1659700"/>
            <a:ext cx="11978276" cy="672946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7" name="Google Shape;2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1451" y="1659700"/>
            <a:ext cx="5725899" cy="739211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/>
          <p:nvPr/>
        </p:nvSpPr>
        <p:spPr>
          <a:xfrm>
            <a:off x="12913475" y="3237075"/>
            <a:ext cx="5158500" cy="5715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13573875" y="6539075"/>
            <a:ext cx="2355900" cy="25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13573875" y="8564725"/>
            <a:ext cx="2498700" cy="2541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/>
        </p:nvSpPr>
        <p:spPr>
          <a:xfrm>
            <a:off x="592700" y="125200"/>
            <a:ext cx="174792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Training and Hyperparameter Tuning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592700" y="1735500"/>
            <a:ext cx="17479200" cy="80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Hyperparameter Method: </a:t>
            </a:r>
            <a:r>
              <a:rPr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5 KFold + Cross Validation (RandomSearch)</a:t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Complexity: </a:t>
            </a:r>
            <a:r>
              <a:rPr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complexity = hidden_dim1 + hidden_dim2</a:t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Returns: </a:t>
            </a:r>
            <a:r>
              <a:rPr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best_model, simple_model (within 1 std of best_model.best_epoch)</a:t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Loss Metric</a:t>
            </a:r>
            <a:r>
              <a:rPr b="1"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</a:t>
            </a:r>
            <a:r>
              <a:rPr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(Gender, Age) : (CrossEntropy, MSE)</a:t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Optimiser: </a:t>
            </a:r>
            <a:r>
              <a:rPr lang="en-US" sz="45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Adaptive Moment Estimation (ADAM)</a:t>
            </a:r>
            <a:endParaRPr sz="45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38150" lvl="0" marL="308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300"/>
              <a:buFont typeface="Khand"/>
              <a:buChar char="●"/>
            </a:pPr>
            <a:r>
              <a:rPr lang="en-US" sz="33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Adapts Learning Rate while training</a:t>
            </a:r>
            <a:endParaRPr sz="33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38150" lvl="0" marL="308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300"/>
              <a:buFont typeface="Khand"/>
              <a:buChar char="●"/>
            </a:pPr>
            <a:r>
              <a:rPr lang="en-US" sz="33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Accounts for both first and second moment </a:t>
            </a:r>
            <a:endParaRPr sz="33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3086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of gradient</a:t>
            </a:r>
            <a:endParaRPr sz="33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67" name="Google Shape;2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6643" y="5437218"/>
            <a:ext cx="6457100" cy="47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idx="4" type="subTitle"/>
          </p:nvPr>
        </p:nvSpPr>
        <p:spPr>
          <a:xfrm>
            <a:off x="7855625" y="903225"/>
            <a:ext cx="9796500" cy="11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7200"/>
              <a:t>Motivation and Deployment</a:t>
            </a:r>
            <a:endParaRPr sz="7200"/>
          </a:p>
        </p:txBody>
      </p:sp>
      <p:sp>
        <p:nvSpPr>
          <p:cNvPr id="89" name="Google Shape;89;p10"/>
          <p:cNvSpPr txBox="1"/>
          <p:nvPr/>
        </p:nvSpPr>
        <p:spPr>
          <a:xfrm>
            <a:off x="7774175" y="1893000"/>
            <a:ext cx="9377400" cy="7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b="1"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Identifying</a:t>
            </a:r>
            <a:r>
              <a:rPr b="1"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 Business Clientele and Marketing Strategies</a:t>
            </a:r>
            <a:endParaRPr b="1"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Instead of using pre-cropped images from a dataset, extract client’s faces using YOLO from live cameras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Run the faces through our suite of models to identify the age and gender of patrons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Use the results as analytics to better inform marketing and service-based decisions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/>
        </p:nvSpPr>
        <p:spPr>
          <a:xfrm>
            <a:off x="592700" y="125200"/>
            <a:ext cx="174792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Considerations</a:t>
            </a: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 on Training and Validation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880225" y="1818700"/>
            <a:ext cx="6397500" cy="798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Khand"/>
                <a:ea typeface="Khand"/>
                <a:cs typeface="Khand"/>
                <a:sym typeface="Khand"/>
              </a:rPr>
              <a:t>Batch Training</a:t>
            </a:r>
            <a:endParaRPr b="1" sz="36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8103350" y="1818700"/>
            <a:ext cx="8804400" cy="798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Khand"/>
                <a:ea typeface="Khand"/>
                <a:cs typeface="Khand"/>
                <a:sym typeface="Khand"/>
              </a:rPr>
              <a:t>ResNet Model Training</a:t>
            </a:r>
            <a:endParaRPr b="1" sz="3600"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75" name="Google Shape;2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975" y="2959100"/>
            <a:ext cx="5072000" cy="63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8980" y="3103580"/>
            <a:ext cx="8333125" cy="24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 txBox="1"/>
          <p:nvPr/>
        </p:nvSpPr>
        <p:spPr>
          <a:xfrm>
            <a:off x="8457350" y="5745350"/>
            <a:ext cx="80964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700"/>
              <a:buFont typeface="Khand"/>
              <a:buChar char="●"/>
            </a:pPr>
            <a:r>
              <a:rPr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Train dataset had to be split into 4 splits (too large)</a:t>
            </a:r>
            <a:endParaRPr sz="27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700"/>
              <a:buFont typeface="Khand"/>
              <a:buChar char="●"/>
            </a:pPr>
            <a:r>
              <a:rPr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For each epoch -&gt; Train on all Datasets </a:t>
            </a:r>
            <a:endParaRPr sz="27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700"/>
              <a:buFont typeface="Khand"/>
              <a:buChar char="●"/>
            </a:pPr>
            <a:r>
              <a:rPr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For each dataset -&gt; Train on all epochs</a:t>
            </a:r>
            <a:endParaRPr sz="27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700"/>
              <a:buFont typeface="Khand"/>
              <a:buChar char="○"/>
            </a:pPr>
            <a:r>
              <a:rPr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(Average the results per epoch)</a:t>
            </a:r>
            <a:endParaRPr sz="27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700"/>
              <a:buFont typeface="Khand"/>
              <a:buChar char="●"/>
            </a:pPr>
            <a:r>
              <a:rPr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Model never sees the whole dataset (interconnections between dataset can not be learnt)</a:t>
            </a:r>
            <a:endParaRPr sz="27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700"/>
              <a:buFont typeface="Khand"/>
              <a:buChar char="●"/>
            </a:pPr>
            <a:r>
              <a:rPr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Given splits are random -&gt; train should still </a:t>
            </a:r>
            <a:r>
              <a:rPr b="1"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converge</a:t>
            </a:r>
            <a:r>
              <a:rPr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 and be </a:t>
            </a:r>
            <a:r>
              <a:rPr b="1" lang="en-US" sz="2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generalisable</a:t>
            </a:r>
            <a:endParaRPr b="1" sz="27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/>
          <p:nvPr/>
        </p:nvSpPr>
        <p:spPr>
          <a:xfrm>
            <a:off x="592700" y="125200"/>
            <a:ext cx="174792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Results: (Gender)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592700" y="1544225"/>
            <a:ext cx="17479200" cy="15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FCNN = </a:t>
            </a: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{'lr': 1e-04, 'h1': 512, 'h2': 256, 'batch_size': 64, 'num_epochs': 23, 'decay': 1e-04, 'dropout': 0.1, 'complexity': 768}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ResFCNN = </a:t>
            </a: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 {'lr': 1e-03, 'h1': 128, 'h2': 32, 'batch_size': 128, 'num_epochs': 12, 'decay': 1e-06, 'dropout': 0.1, ‘complexity’: 160}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84" name="Google Shape;284;p29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650" y="3126125"/>
            <a:ext cx="8887574" cy="6929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/>
          <p:nvPr/>
        </p:nvSpPr>
        <p:spPr>
          <a:xfrm>
            <a:off x="592700" y="125200"/>
            <a:ext cx="174792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Results: (Age)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668900" y="1315625"/>
            <a:ext cx="17479200" cy="15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FCNN = {'lr': 1e-04, 'h1': 256, 'h2': 128, 'batch_size': 64, 'num_epochs': 15, 'decay': 1e-04, 'dropout': 0.1, 'complexity': 256}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ResFCNN ={</a:t>
            </a:r>
            <a:r>
              <a:rPr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'lr': 1e-03, 'h1': 256, 'h2': 64, 'batch_size': 64, 'num_epochs': 14, 'decay': 1e-06, 'dropout': 0.1, ‘complexity’: 160}</a:t>
            </a:r>
            <a:endParaRPr sz="3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91" name="Google Shape;2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6438" y="2967375"/>
            <a:ext cx="10268699" cy="32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 txBox="1"/>
          <p:nvPr/>
        </p:nvSpPr>
        <p:spPr>
          <a:xfrm>
            <a:off x="14508438" y="428555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RMSE = ± 21yr</a:t>
            </a:r>
            <a:endParaRPr b="1"/>
          </a:p>
        </p:txBody>
      </p:sp>
      <p:sp>
        <p:nvSpPr>
          <p:cNvPr id="293" name="Google Shape;293;p30"/>
          <p:cNvSpPr txBox="1"/>
          <p:nvPr/>
        </p:nvSpPr>
        <p:spPr>
          <a:xfrm>
            <a:off x="779563" y="443795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FCNN</a:t>
            </a:r>
            <a:endParaRPr b="1"/>
          </a:p>
        </p:txBody>
      </p:sp>
      <p:sp>
        <p:nvSpPr>
          <p:cNvPr id="294" name="Google Shape;294;p30"/>
          <p:cNvSpPr txBox="1"/>
          <p:nvPr/>
        </p:nvSpPr>
        <p:spPr>
          <a:xfrm>
            <a:off x="14508438" y="77978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RMSE = ± 18yr</a:t>
            </a:r>
            <a:endParaRPr b="1"/>
          </a:p>
        </p:txBody>
      </p:sp>
      <p:sp>
        <p:nvSpPr>
          <p:cNvPr id="295" name="Google Shape;295;p30"/>
          <p:cNvSpPr txBox="1"/>
          <p:nvPr/>
        </p:nvSpPr>
        <p:spPr>
          <a:xfrm>
            <a:off x="779563" y="77978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</a:t>
            </a:r>
            <a:r>
              <a:rPr b="1" lang="en-US" sz="3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FCNN</a:t>
            </a:r>
            <a:endParaRPr b="1"/>
          </a:p>
        </p:txBody>
      </p:sp>
      <p:pic>
        <p:nvPicPr>
          <p:cNvPr id="296" name="Google Shape;2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438" y="6717125"/>
            <a:ext cx="10268675" cy="282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 txBox="1"/>
          <p:nvPr>
            <p:ph idx="2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 txBox="1"/>
          <p:nvPr>
            <p:ph idx="3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 txBox="1"/>
          <p:nvPr>
            <p:ph type="title"/>
          </p:nvPr>
        </p:nvSpPr>
        <p:spPr>
          <a:xfrm>
            <a:off x="-6088950" y="4525900"/>
            <a:ext cx="30465900" cy="15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/>
              <a:t>Convolutional Neural Networks</a:t>
            </a:r>
            <a:endParaRPr sz="12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Feature Preprocessing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245300" y="4312372"/>
            <a:ext cx="4279500" cy="183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Khand"/>
                <a:ea typeface="Khand"/>
                <a:cs typeface="Khand"/>
                <a:sym typeface="Khand"/>
              </a:rPr>
              <a:t>Face Crop</a:t>
            </a:r>
            <a:endParaRPr b="1" sz="30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6341350" y="2779525"/>
            <a:ext cx="5055300" cy="169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Khand"/>
              <a:buChar char="●"/>
            </a:pPr>
            <a:r>
              <a:rPr b="1" lang="en-US" sz="2400">
                <a:latin typeface="Khand"/>
                <a:ea typeface="Khand"/>
                <a:cs typeface="Khand"/>
                <a:sym typeface="Khand"/>
              </a:rPr>
              <a:t>Resize (227, 227)</a:t>
            </a:r>
            <a:endParaRPr b="1" sz="24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Khand"/>
              <a:ea typeface="Khand"/>
              <a:cs typeface="Khand"/>
              <a:sym typeface="Kh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Khand"/>
              <a:buChar char="●"/>
            </a:pPr>
            <a:r>
              <a:rPr b="1" lang="en-US" sz="2400">
                <a:latin typeface="Khand"/>
                <a:ea typeface="Khand"/>
                <a:cs typeface="Khand"/>
                <a:sym typeface="Khand"/>
              </a:rPr>
              <a:t>Normalize([0.5]*3, [0.5]*3)</a:t>
            </a:r>
            <a:endParaRPr b="1" sz="24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12" name="Google Shape;312;p32"/>
          <p:cNvSpPr/>
          <p:nvPr/>
        </p:nvSpPr>
        <p:spPr>
          <a:xfrm rot="-1168752">
            <a:off x="4641834" y="4647219"/>
            <a:ext cx="1582477" cy="3917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13" name="Google Shape;313;p32"/>
          <p:cNvSpPr/>
          <p:nvPr/>
        </p:nvSpPr>
        <p:spPr>
          <a:xfrm rot="1139688">
            <a:off x="4641791" y="5634257"/>
            <a:ext cx="1582574" cy="3918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7909454" y="2320525"/>
            <a:ext cx="1919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AlexNet</a:t>
            </a:r>
            <a:endParaRPr b="1" sz="4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7909450" y="5667100"/>
            <a:ext cx="1919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ResNet18</a:t>
            </a:r>
            <a:endParaRPr b="1" sz="4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316" name="Google Shape;3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75" y="5043399"/>
            <a:ext cx="1082526" cy="9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900" y="5043400"/>
            <a:ext cx="939168" cy="922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32"/>
          <p:cNvCxnSpPr/>
          <p:nvPr/>
        </p:nvCxnSpPr>
        <p:spPr>
          <a:xfrm>
            <a:off x="2104238" y="5504775"/>
            <a:ext cx="52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9" name="Google Shape;319;p32"/>
          <p:cNvSpPr/>
          <p:nvPr/>
        </p:nvSpPr>
        <p:spPr>
          <a:xfrm>
            <a:off x="6341350" y="6128475"/>
            <a:ext cx="5055300" cy="169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Khand"/>
              <a:buChar char="●"/>
            </a:pPr>
            <a:r>
              <a:rPr b="1" lang="en-US" sz="2400">
                <a:latin typeface="Khand"/>
                <a:ea typeface="Khand"/>
                <a:cs typeface="Khand"/>
                <a:sym typeface="Khand"/>
              </a:rPr>
              <a:t>Resize (224, 224)</a:t>
            </a:r>
            <a:endParaRPr b="1" sz="24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Khand"/>
              <a:ea typeface="Khand"/>
              <a:cs typeface="Khand"/>
              <a:sym typeface="Kh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Khand"/>
              <a:buChar char="●"/>
            </a:pPr>
            <a:r>
              <a:rPr b="1" lang="en-US" sz="2400">
                <a:latin typeface="Khand"/>
                <a:ea typeface="Khand"/>
                <a:cs typeface="Khand"/>
                <a:sym typeface="Khand"/>
              </a:rPr>
              <a:t>Normalize([0.485, 0.456, 0.406], [0.229, 0.224, 0.225])</a:t>
            </a:r>
            <a:endParaRPr b="1" sz="24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11845800" y="1935325"/>
            <a:ext cx="6056400" cy="6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Age and gender extracted from metadata (wiki.mat)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Either age or gender used, not both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Images were kept as RGB and not </a:t>
            </a: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grayscaled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Each image kept as a 3d matrix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Converted PIL image (H × W × C) → PyTorch tensor: (C, H, W)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Used an 80/20 Train-test split sorted by image path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Model Architecture: AlexNet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326" name="Google Shape;326;p33" title="alexn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913" y="2466213"/>
            <a:ext cx="15518173" cy="53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3"/>
          <p:cNvSpPr txBox="1"/>
          <p:nvPr/>
        </p:nvSpPr>
        <p:spPr>
          <a:xfrm>
            <a:off x="1384950" y="8217450"/>
            <a:ext cx="155181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Trained for 90 epochs with a batch size of 128 (same as original AlexNet). Learning rate was 0.005.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Used Mean Squared Error (MSE) for age loss function and Binary Cross Entropy (BCE) for gender.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Results: </a:t>
            </a: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AlexNet 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333" name="Google Shape;333;p34" title="nnprog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0225" y="312825"/>
            <a:ext cx="8755276" cy="41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4"/>
          <p:cNvSpPr/>
          <p:nvPr/>
        </p:nvSpPr>
        <p:spPr>
          <a:xfrm>
            <a:off x="9292725" y="2680525"/>
            <a:ext cx="801300" cy="1075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456525" y="1815950"/>
            <a:ext cx="8278200" cy="8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b="1"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Age Results</a:t>
            </a:r>
            <a:endParaRPr b="1"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Mean Absolute Error (MAE): 10.92 years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Root Mean Squared Error (RMSE): 14.34 years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</a:t>
            </a:r>
            <a:r>
              <a:rPr baseline="30000"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2</a:t>
            </a: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0.28031087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b="1"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Gender Results</a:t>
            </a:r>
            <a:endParaRPr b="1"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Accuracy: 0.9055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Area Under ROC Curve (AUC): 0.9396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Area Under PRC Curve (AUPRC): 0.9680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336" name="Google Shape;336;p34" title="AlexNet ROC Curv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9063" y="4617875"/>
            <a:ext cx="6897597" cy="54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Model Architecture: ResNet18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342" name="Google Shape;3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938" y="2896500"/>
            <a:ext cx="16310125" cy="44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5"/>
          <p:cNvSpPr txBox="1"/>
          <p:nvPr/>
        </p:nvSpPr>
        <p:spPr>
          <a:xfrm>
            <a:off x="988963" y="7649300"/>
            <a:ext cx="16310100" cy="16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The same hyperparameters and loss functions were kept from AlexNet. Therefore, no </a:t>
            </a: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hyperparameter</a:t>
            </a: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 tuning was conducted.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Results: ResNet18</a:t>
            </a: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 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349" name="Google Shape;349;p36" title="nnprog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200" y="282375"/>
            <a:ext cx="8755276" cy="41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11758075" y="2678013"/>
            <a:ext cx="801300" cy="1075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456525" y="1815950"/>
            <a:ext cx="8278200" cy="8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b="1"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Age Results</a:t>
            </a:r>
            <a:endParaRPr b="1"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Mean Absolute Error (MAE):  </a:t>
            </a: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7.77</a:t>
            </a: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 years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Root Mean Squared Error (RMSE): 10.80 years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</a:t>
            </a:r>
            <a:r>
              <a:rPr baseline="30000"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2</a:t>
            </a: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0.58654964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●"/>
            </a:pPr>
            <a:r>
              <a:rPr b="1"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Gender Results</a:t>
            </a:r>
            <a:endParaRPr b="1"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Accuracy: 0.9387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Area Under ROC Curve (AUC): 0.9631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064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2800"/>
              <a:buFont typeface="Khand"/>
              <a:buChar char="○"/>
            </a:pPr>
            <a:r>
              <a:rPr lang="en-US" sz="2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Area Under PRC Curve (AUPRC): 0.9830</a:t>
            </a:r>
            <a:endParaRPr sz="2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352" name="Google Shape;352;p36" title="ResNet18 ROC Curv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4125" y="4612825"/>
            <a:ext cx="6827424" cy="54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7"/>
          <p:cNvSpPr txBox="1"/>
          <p:nvPr>
            <p:ph idx="2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7"/>
          <p:cNvSpPr txBox="1"/>
          <p:nvPr>
            <p:ph idx="3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7"/>
          <p:cNvSpPr txBox="1"/>
          <p:nvPr>
            <p:ph type="title"/>
          </p:nvPr>
        </p:nvSpPr>
        <p:spPr>
          <a:xfrm>
            <a:off x="-6088950" y="4525900"/>
            <a:ext cx="30465900" cy="15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</a:t>
            </a:r>
            <a:r>
              <a:rPr lang="en-US"/>
              <a:t>Comparison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>
            <p:ph idx="2" type="body"/>
          </p:nvPr>
        </p:nvSpPr>
        <p:spPr>
          <a:xfrm>
            <a:off x="5012711" y="278600"/>
            <a:ext cx="82626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IMDB-WIKI – 500k+ face images with age and gender labels</a:t>
            </a:r>
            <a:endParaRPr/>
          </a:p>
        </p:txBody>
      </p:sp>
      <p:sp>
        <p:nvSpPr>
          <p:cNvPr id="95" name="Google Shape;95;p11"/>
          <p:cNvSpPr txBox="1"/>
          <p:nvPr>
            <p:ph type="title"/>
          </p:nvPr>
        </p:nvSpPr>
        <p:spPr>
          <a:xfrm>
            <a:off x="-6088950" y="4525900"/>
            <a:ext cx="30465900" cy="15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Dataset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ROC For Gender Prediction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366" name="Google Shape;366;p38" title="combined_roc_curves_custom_colors1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000" y="1767963"/>
            <a:ext cx="10985999" cy="785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ROC For Gender Prediction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graphicFrame>
        <p:nvGraphicFramePr>
          <p:cNvPr id="372" name="Google Shape;372;p39"/>
          <p:cNvGraphicFramePr/>
          <p:nvPr/>
        </p:nvGraphicFramePr>
        <p:xfrm>
          <a:off x="12603300" y="250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{70C63F1D-3C1B-48F4-A3C4-6CC66DA8F6F4}</a:tableStyleId>
              </a:tblPr>
              <a:tblGrid>
                <a:gridCol w="2381400"/>
                <a:gridCol w="2353975"/>
              </a:tblGrid>
              <a:tr h="106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Age Prediction Model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Khand"/>
                          <a:ea typeface="Khand"/>
                          <a:cs typeface="Khand"/>
                          <a:sym typeface="Khand"/>
                        </a:rPr>
                        <a:t>RMSE</a:t>
                      </a:r>
                      <a:endParaRPr b="1" sz="3000">
                        <a:solidFill>
                          <a:schemeClr val="dk1"/>
                        </a:solidFill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KNN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Khand"/>
                          <a:ea typeface="Khand"/>
                          <a:cs typeface="Khand"/>
                          <a:sym typeface="Khand"/>
                        </a:rPr>
                        <a:t>25.75</a:t>
                      </a:r>
                      <a:endParaRPr b="1" sz="3000">
                        <a:solidFill>
                          <a:schemeClr val="dk1"/>
                        </a:solidFill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LR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Khand"/>
                          <a:ea typeface="Khand"/>
                          <a:cs typeface="Khand"/>
                          <a:sym typeface="Khand"/>
                        </a:rPr>
                        <a:t>23.28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NN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Khand"/>
                          <a:ea typeface="Khand"/>
                          <a:cs typeface="Khand"/>
                          <a:sym typeface="Khand"/>
                        </a:rPr>
                        <a:t>22.95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FCNN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Khand"/>
                          <a:ea typeface="Khand"/>
                          <a:cs typeface="Khand"/>
                          <a:sym typeface="Khand"/>
                        </a:rPr>
                        <a:t>21.42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ResFCNN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Khand"/>
                          <a:ea typeface="Khand"/>
                          <a:cs typeface="Khand"/>
                          <a:sym typeface="Khand"/>
                        </a:rPr>
                        <a:t>18.73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2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AlexNet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14.34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/>
                </a:tc>
              </a:tr>
              <a:tr h="106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Khand"/>
                          <a:ea typeface="Khand"/>
                          <a:cs typeface="Khand"/>
                          <a:sym typeface="Khand"/>
                        </a:rPr>
                        <a:t>ResNet18</a:t>
                      </a:r>
                      <a:endParaRPr b="1" sz="3000">
                        <a:solidFill>
                          <a:schemeClr val="dk1"/>
                        </a:solidFill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Khand"/>
                          <a:ea typeface="Khand"/>
                          <a:cs typeface="Khand"/>
                          <a:sym typeface="Khand"/>
                        </a:rPr>
                        <a:t>10.80</a:t>
                      </a:r>
                      <a:endParaRPr b="1" sz="3000">
                        <a:latin typeface="Khand"/>
                        <a:ea typeface="Khand"/>
                        <a:cs typeface="Khand"/>
                        <a:sym typeface="Kha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3" name="Google Shape;373;p39" title="RMSE vs. Age Prediction Mod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150" y="2411050"/>
            <a:ext cx="10058400" cy="62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/>
          <p:nvPr>
            <p:ph type="title"/>
          </p:nvPr>
        </p:nvSpPr>
        <p:spPr>
          <a:xfrm>
            <a:off x="-6088950" y="4525900"/>
            <a:ext cx="30465900" cy="15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75" y="128150"/>
            <a:ext cx="12943776" cy="4480478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12"/>
          <p:cNvSpPr txBox="1"/>
          <p:nvPr/>
        </p:nvSpPr>
        <p:spPr>
          <a:xfrm>
            <a:off x="13395950" y="275375"/>
            <a:ext cx="45030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Metadata</a:t>
            </a:r>
            <a:endParaRPr sz="7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254375" y="6774200"/>
            <a:ext cx="45030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Image Data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(Wiki Face Data)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03" name="Google Shape;103;p12" title="37500_1944-01-23_20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65326" y="5223250"/>
            <a:ext cx="3058350" cy="458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 title="518700_1981-09-12_20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6575" y="5004600"/>
            <a:ext cx="3807150" cy="472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 title="609400_1956-03-07_201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69025" y="4824303"/>
            <a:ext cx="41910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 title="836500_1977-03-04_2007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35350" y="7596164"/>
            <a:ext cx="3058350" cy="253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/>
          <p:nvPr/>
        </p:nvSpPr>
        <p:spPr>
          <a:xfrm>
            <a:off x="13707950" y="1771125"/>
            <a:ext cx="4191000" cy="3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dob</a:t>
            </a:r>
            <a:r>
              <a:rPr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date of birth (Matlab serial date number)</a:t>
            </a:r>
            <a:endParaRPr sz="2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photo_taken</a:t>
            </a:r>
            <a:r>
              <a:rPr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year when the photo was taken</a:t>
            </a:r>
            <a:endParaRPr sz="2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full_path</a:t>
            </a:r>
            <a:r>
              <a:rPr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path to file</a:t>
            </a:r>
            <a:endParaRPr sz="2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gender</a:t>
            </a:r>
            <a:r>
              <a:rPr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0 for female and 1 for male, NaN if unknown</a:t>
            </a:r>
            <a:endParaRPr sz="2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face_location</a:t>
            </a:r>
            <a:r>
              <a:rPr lang="en-US" sz="21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: location of the face. To crop the face in Matlab run</a:t>
            </a:r>
            <a:endParaRPr sz="21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Summary Statistics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915" y="2384975"/>
            <a:ext cx="15670175" cy="64287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13"/>
          <p:cNvSpPr/>
          <p:nvPr/>
        </p:nvSpPr>
        <p:spPr>
          <a:xfrm>
            <a:off x="2792550" y="3084700"/>
            <a:ext cx="2880300" cy="759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8436625" y="3759375"/>
            <a:ext cx="2880300" cy="759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Variable Engineering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592700" y="2752375"/>
            <a:ext cx="4320600" cy="1357200"/>
          </a:xfrm>
          <a:prstGeom prst="round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Khand"/>
                <a:ea typeface="Khand"/>
                <a:cs typeface="Khand"/>
                <a:sym typeface="Khand"/>
              </a:rPr>
              <a:t>1. Age Conversion</a:t>
            </a:r>
            <a:endParaRPr sz="30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592700" y="4667400"/>
            <a:ext cx="4320600" cy="1693500"/>
          </a:xfrm>
          <a:prstGeom prst="round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Khand"/>
                <a:ea typeface="Khand"/>
                <a:cs typeface="Khand"/>
                <a:sym typeface="Khand"/>
              </a:rPr>
              <a:t>2. Missing Data</a:t>
            </a:r>
            <a:endParaRPr sz="30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Khand"/>
                <a:ea typeface="Khand"/>
                <a:cs typeface="Khand"/>
                <a:sym typeface="Khand"/>
              </a:rPr>
              <a:t>Age: Fill With Mean</a:t>
            </a:r>
            <a:endParaRPr sz="1900">
              <a:latin typeface="Khand"/>
              <a:ea typeface="Khand"/>
              <a:cs typeface="Khand"/>
              <a:sym typeface="K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Khand"/>
                <a:ea typeface="Khand"/>
                <a:cs typeface="Khand"/>
                <a:sym typeface="Khand"/>
              </a:rPr>
              <a:t>Gender: Dropped</a:t>
            </a:r>
            <a:endParaRPr sz="1900"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671825" y="6918725"/>
            <a:ext cx="4320600" cy="13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Khand"/>
                <a:ea typeface="Khand"/>
                <a:cs typeface="Khand"/>
                <a:sym typeface="Khand"/>
              </a:rPr>
              <a:t>3. Drop Irrelevant Variables</a:t>
            </a:r>
            <a:endParaRPr sz="3000"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24" name="Google Shape;124;p14"/>
          <p:cNvPicPr preferRelativeResize="0"/>
          <p:nvPr/>
        </p:nvPicPr>
        <p:blipFill rotWithShape="1">
          <a:blip r:embed="rId3">
            <a:alphaModFix/>
          </a:blip>
          <a:srcRect b="0" l="1370" r="0" t="3846"/>
          <a:stretch/>
        </p:blipFill>
        <p:spPr>
          <a:xfrm>
            <a:off x="7142000" y="1775102"/>
            <a:ext cx="10579349" cy="3177098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2000" y="5339913"/>
            <a:ext cx="5536600" cy="44831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14"/>
          <p:cNvSpPr/>
          <p:nvPr/>
        </p:nvSpPr>
        <p:spPr>
          <a:xfrm>
            <a:off x="5510375" y="4941300"/>
            <a:ext cx="1272600" cy="114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16161048" y="2401149"/>
            <a:ext cx="1560300" cy="41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28" name="Google Shape;12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7625" y="5339925"/>
            <a:ext cx="4696649" cy="4483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14"/>
          <p:cNvSpPr/>
          <p:nvPr/>
        </p:nvSpPr>
        <p:spPr>
          <a:xfrm>
            <a:off x="14445973" y="6383474"/>
            <a:ext cx="1560300" cy="41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15722025" y="5902825"/>
            <a:ext cx="1868100" cy="41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Train &amp; Test Split - 80:20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668900" y="1590100"/>
            <a:ext cx="171111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Split in ascending order of file_path sorted (split is exact)</a:t>
            </a:r>
            <a:endParaRPr sz="48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700"/>
              <a:buFont typeface="Khand"/>
              <a:buChar char="●"/>
            </a:pPr>
            <a:r>
              <a:rPr lang="en-US" sz="37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The mean &amp; standard deviation turned out to be very similar also</a:t>
            </a:r>
            <a:endParaRPr sz="37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37" name="Google Shape;1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175" y="3712075"/>
            <a:ext cx="6295975" cy="6206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1875" y="3712075"/>
            <a:ext cx="6206875" cy="6206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idx="1" type="body"/>
          </p:nvPr>
        </p:nvSpPr>
        <p:spPr>
          <a:xfrm>
            <a:off x="1023050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 txBox="1"/>
          <p:nvPr>
            <p:ph idx="2" type="body"/>
          </p:nvPr>
        </p:nvSpPr>
        <p:spPr>
          <a:xfrm>
            <a:off x="79169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idx="3" type="body"/>
          </p:nvPr>
        </p:nvSpPr>
        <p:spPr>
          <a:xfrm>
            <a:off x="15183638" y="246950"/>
            <a:ext cx="2081400" cy="2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 txBox="1"/>
          <p:nvPr>
            <p:ph type="title"/>
          </p:nvPr>
        </p:nvSpPr>
        <p:spPr>
          <a:xfrm>
            <a:off x="-6088950" y="4525900"/>
            <a:ext cx="30465900" cy="15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8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/>
        </p:nvSpPr>
        <p:spPr>
          <a:xfrm>
            <a:off x="592700" y="125200"/>
            <a:ext cx="12423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KNN</a:t>
            </a:r>
            <a:endParaRPr sz="80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575" y="704225"/>
            <a:ext cx="11340525" cy="92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592700" y="1818700"/>
            <a:ext cx="5542800" cy="6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●"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Best results with k = 8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●"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KNN Gender accuracy: 0.78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●"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KNN Age MAE: 15.82 years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-"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Off by 15 years on average based on the measure error distance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●"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KNN Age RMSE: 25.75 years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-"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Penalizes larger errors 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●"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Age R²: -0.13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Clr>
                <a:srgbClr val="0E1D40"/>
              </a:buClr>
              <a:buSzPts val="3600"/>
              <a:buFont typeface="Khand"/>
              <a:buChar char="-"/>
            </a:pP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Model is poor </a:t>
            </a:r>
            <a:r>
              <a:rPr lang="en-US" sz="3600">
                <a:solidFill>
                  <a:srgbClr val="0E1D40"/>
                </a:solidFill>
                <a:latin typeface="Khand"/>
                <a:ea typeface="Khand"/>
                <a:cs typeface="Khand"/>
                <a:sym typeface="Khand"/>
              </a:rPr>
              <a:t>representation </a:t>
            </a:r>
            <a:endParaRPr sz="3600">
              <a:solidFill>
                <a:srgbClr val="0E1D40"/>
              </a:solidFill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llustrated Isometric Pattern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