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"/>
  </p:notesMasterIdLst>
  <p:handoutMasterIdLst>
    <p:handoutMasterId r:id="rId11"/>
  </p:handoutMasterIdLst>
  <p:sldIdLst>
    <p:sldId id="257" r:id="rId5"/>
    <p:sldId id="268" r:id="rId6"/>
    <p:sldId id="267" r:id="rId7"/>
    <p:sldId id="269" r:id="rId8"/>
    <p:sldId id="259" r:id="rId9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404"/>
    <a:srgbClr val="5F6F0F"/>
    <a:srgbClr val="718412"/>
    <a:srgbClr val="65741A"/>
    <a:srgbClr val="70811D"/>
    <a:srgbClr val="7B8D1F"/>
    <a:srgbClr val="839721"/>
    <a:srgbClr val="95AB25"/>
    <a:srgbClr val="BC5500"/>
    <a:srgbClr val="C4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0655" autoAdjust="0"/>
  </p:normalViewPr>
  <p:slideViewPr>
    <p:cSldViewPr>
      <p:cViewPr varScale="1">
        <p:scale>
          <a:sx n="41" d="100"/>
          <a:sy n="41" d="100"/>
        </p:scale>
        <p:origin x="1560" y="3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t>7/23/2025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t>7/23/2025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69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Script from audio:</a:t>
            </a:r>
          </a:p>
          <a:p>
            <a:r>
              <a:rPr lang="en-US" dirty="0"/>
              <a:t>let me click on user. You can click on the month.</a:t>
            </a:r>
          </a:p>
          <a:p>
            <a:r>
              <a:rPr lang="en-US" dirty="0"/>
              <a:t>In this chart that I'm over, say this…. Do November 2017?</a:t>
            </a:r>
          </a:p>
          <a:p>
            <a:r>
              <a:rPr lang="en-US" dirty="0"/>
              <a:t>You see the minutes listed? Then we were down, you see this chart where it basically gives you, like, an average, um.</a:t>
            </a:r>
          </a:p>
          <a:p>
            <a:r>
              <a:rPr lang="en-US" dirty="0"/>
              <a:t>Breakdown. Alright, it looks like.</a:t>
            </a:r>
          </a:p>
          <a:p>
            <a:r>
              <a:rPr lang="en-US" dirty="0"/>
              <a:t>And then, um…. Down here on Timeline, you can check out to see.</a:t>
            </a:r>
          </a:p>
          <a:p>
            <a:r>
              <a:rPr lang="en-US" dirty="0"/>
              <a:t>Yes, so, okay, we saw the user first. So, you can select user 1.</a:t>
            </a:r>
          </a:p>
          <a:p>
            <a:r>
              <a:rPr lang="en-US" dirty="0"/>
              <a:t>And I'm here, basically it'll generate all the information needed. You'll see a trend line here. In this trend line, you can see….</a:t>
            </a:r>
          </a:p>
          <a:p>
            <a:r>
              <a:rPr lang="en-US" dirty="0"/>
              <a:t>Over a month, so say we choose November 2017, you see the minutes listed.</a:t>
            </a:r>
          </a:p>
          <a:p>
            <a:r>
              <a:rPr lang="en-US" dirty="0"/>
              <a:t>Uh, then below here, you'll see the bar chart. Sean, basically, the distribution of listening.</a:t>
            </a:r>
          </a:p>
          <a:p>
            <a:r>
              <a:rPr lang="en-US" dirty="0"/>
              <a:t>Below that, you see some of your stats, in general. And the timeline. You can choose aimed amongst the existing music.</a:t>
            </a:r>
          </a:p>
          <a:p>
            <a:r>
              <a:rPr lang="en-US" dirty="0"/>
              <a:t>So, here real quick, 2016. Um, let's say June 24th.</a:t>
            </a:r>
          </a:p>
          <a:p>
            <a:r>
              <a:rPr lang="en-US" dirty="0"/>
              <a:t>In public view, and a debut as well. Um, and she's the artist alone.</a:t>
            </a:r>
          </a:p>
          <a:p>
            <a:r>
              <a:rPr lang="en-US" dirty="0"/>
              <a:t>In Google Locations, and we can click on a country. Say we click, uh, France.</a:t>
            </a:r>
          </a:p>
          <a:p>
            <a:r>
              <a:rPr lang="en-US" dirty="0"/>
              <a:t>And then you'll see the summary stats in general. Go to timelines.</a:t>
            </a:r>
          </a:p>
          <a:p>
            <a:r>
              <a:rPr lang="en-US" dirty="0"/>
              <a:t>And all the checks we've played in that country. Ordered from, uh, recently played to least listen.</a:t>
            </a:r>
          </a:p>
          <a:p>
            <a:r>
              <a:rPr lang="en-US" dirty="0"/>
              <a:t>Least listen to? So, pretty much, like, earnest.</a:t>
            </a:r>
          </a:p>
          <a:p>
            <a:r>
              <a:rPr lang="en-US" dirty="0"/>
              <a:t>Can you see the artist, um…. Sparkline, and the Sparkline, it gives you storytelling about how the artist.</a:t>
            </a:r>
          </a:p>
          <a:p>
            <a:r>
              <a:rPr lang="en-US" dirty="0"/>
              <a:t>Actually, if you notice here, Harley </a:t>
            </a:r>
            <a:r>
              <a:rPr lang="en-US" dirty="0" err="1"/>
              <a:t>Hubbornstone</a:t>
            </a:r>
            <a:r>
              <a:rPr lang="en-US" dirty="0"/>
              <a:t>. They never listened to her before.</a:t>
            </a:r>
          </a:p>
          <a:p>
            <a:r>
              <a:rPr lang="en-US" dirty="0"/>
              <a:t>Until about mid-2020. And the big speed, uh, spike?</a:t>
            </a:r>
          </a:p>
          <a:p>
            <a:r>
              <a:rPr lang="en-US" dirty="0"/>
              <a:t>In mid-2022, because that, um, user went to a concert from that artist.</a:t>
            </a:r>
          </a:p>
          <a:p>
            <a:r>
              <a:rPr lang="en-US" dirty="0"/>
              <a:t>And once they enjoy a lot, so there's a lot more. So you can see a big spike in listening for that artist.</a:t>
            </a:r>
          </a:p>
          <a:p>
            <a:r>
              <a:rPr lang="en-US" dirty="0"/>
              <a:t>We got another mall and another user. Says it quick. Um….</a:t>
            </a:r>
          </a:p>
          <a:p>
            <a:r>
              <a:rPr lang="en-US" dirty="0"/>
              <a:t>You know, for this month for you, let's do…. July 2024?</a:t>
            </a:r>
          </a:p>
          <a:p>
            <a:r>
              <a:rPr lang="en-US" dirty="0"/>
              <a:t>You can see the minutes, you see a little distribution chart here?</a:t>
            </a:r>
          </a:p>
          <a:p>
            <a:r>
              <a:rPr lang="en-US" dirty="0"/>
              <a:t>Bar graph, essentially. Um, and that's average. How much music you listen to per hour?</a:t>
            </a:r>
          </a:p>
          <a:p>
            <a:r>
              <a:rPr lang="en-US" dirty="0"/>
              <a:t>So here we have the, um, database when it loads up on the webpage.</a:t>
            </a:r>
          </a:p>
          <a:p>
            <a:r>
              <a:rPr lang="en-US" dirty="0"/>
              <a:t>Um, you can click a user, so let's say user 1, for example.</a:t>
            </a:r>
          </a:p>
          <a:p>
            <a:r>
              <a:rPr lang="en-US" dirty="0"/>
              <a:t>All these are anonymous at the moment. So essentially here, you'll see the, um….</a:t>
            </a:r>
          </a:p>
          <a:p>
            <a:r>
              <a:rPr lang="en-US" dirty="0"/>
              <a:t>Distribution, um, trend line. Of different months throughout the years.</a:t>
            </a:r>
          </a:p>
          <a:p>
            <a:r>
              <a:rPr lang="en-US" dirty="0"/>
              <a:t>So, let's say we hover over 2022 in January. 407, right? 723, right?</a:t>
            </a:r>
          </a:p>
          <a:p>
            <a:r>
              <a:rPr lang="en-US" dirty="0"/>
              <a:t>One, you see the minutes played. Save that 100 minutes, over.</a:t>
            </a:r>
          </a:p>
          <a:p>
            <a:r>
              <a:rPr lang="en-US" dirty="0"/>
              <a:t>Do you see a bar chart with the distribution? The easier timeline, and you can select the years.</a:t>
            </a:r>
          </a:p>
          <a:p>
            <a:r>
              <a:rPr lang="en-US" dirty="0"/>
              <a:t>So let's say you select, uh, 2016. Let's go to June 24th.</a:t>
            </a:r>
          </a:p>
          <a:p>
            <a:r>
              <a:rPr lang="en-US" dirty="0"/>
              <a:t>You'll see a day view of the summary stats. You also see device usage by Tron.</a:t>
            </a:r>
          </a:p>
          <a:p>
            <a:r>
              <a:rPr lang="en-US" dirty="0"/>
              <a:t>You see a bar chart full of hours. The events played in that day.</a:t>
            </a:r>
          </a:p>
          <a:p>
            <a:r>
              <a:rPr lang="en-US" dirty="0"/>
              <a:t>Power distribution, uh, precisely. And you'll also see tracks played.</a:t>
            </a:r>
          </a:p>
          <a:p>
            <a:r>
              <a:rPr lang="en-US" dirty="0"/>
              <a:t>So, and then over here, you'll see a little color-coded heat map.</a:t>
            </a:r>
          </a:p>
          <a:p>
            <a:r>
              <a:rPr lang="en-US" dirty="0"/>
              <a:t>It is all heatmap in, like, a year heat map, essentially.</a:t>
            </a:r>
          </a:p>
          <a:p>
            <a:r>
              <a:rPr lang="en-US" dirty="0"/>
              <a:t>Did. You should, um…. Locations.</a:t>
            </a:r>
          </a:p>
          <a:p>
            <a:r>
              <a:rPr lang="en-US" dirty="0"/>
              <a:t>Let's say, you know, France. As well, you'll see the summary stats for that country.</a:t>
            </a:r>
          </a:p>
          <a:p>
            <a:r>
              <a:rPr lang="en-US" dirty="0"/>
              <a:t>While you're listening to music and using the time periods. For one year in that country.</a:t>
            </a:r>
          </a:p>
          <a:p>
            <a:r>
              <a:rPr lang="en-US" dirty="0"/>
              <a:t>Oil listed musician and Country, at least, but it can also show trends of when you're on vacation there.</a:t>
            </a:r>
          </a:p>
          <a:p>
            <a:r>
              <a:rPr lang="en-US" dirty="0"/>
              <a:t>Is an order from, um…. Most recent to least recent.</a:t>
            </a:r>
          </a:p>
          <a:p>
            <a:r>
              <a:rPr lang="en-US" dirty="0"/>
              <a:t>As code could on the map. Artist, you can see here, uh.</a:t>
            </a:r>
          </a:p>
          <a:p>
            <a:r>
              <a:rPr lang="en-US" dirty="0"/>
              <a:t>Artist Park Lines, and we list the most and least. Actually, </a:t>
            </a:r>
            <a:r>
              <a:rPr lang="en-US" dirty="0" err="1"/>
              <a:t>storytell</a:t>
            </a:r>
            <a:r>
              <a:rPr lang="en-US" dirty="0"/>
              <a:t> would tell us that, um.</a:t>
            </a:r>
          </a:p>
          <a:p>
            <a:r>
              <a:rPr lang="en-US" dirty="0"/>
              <a:t>They actually, um…. Went to a concert with them in 2022.</a:t>
            </a:r>
          </a:p>
          <a:p>
            <a:r>
              <a:rPr lang="en-US" dirty="0"/>
              <a:t>We're going to that concert and started listening to a lot more of their music afterwards, which is that big spike you see over here.</a:t>
            </a:r>
          </a:p>
          <a:p>
            <a:r>
              <a:rPr lang="en-US" dirty="0"/>
              <a:t>As if I'm now using two. You see how well this month? Uh, September 2023.</a:t>
            </a:r>
          </a:p>
          <a:p>
            <a:r>
              <a:rPr lang="en-US" dirty="0"/>
              <a:t>Then, you see a bar chart again. Showing our distribution on average.</a:t>
            </a:r>
          </a:p>
          <a:p>
            <a:r>
              <a:rPr lang="en-US" dirty="0"/>
              <a:t>How much of the music per, uh…. Which also gives diurnal trends for sleep patterns.</a:t>
            </a:r>
          </a:p>
          <a:p>
            <a:r>
              <a:rPr lang="en-US" dirty="0"/>
              <a:t>The artist, um, trend lines. The spark lights, they show this, um, user was to allow the same artist throughout their time.</a:t>
            </a:r>
          </a:p>
          <a:p>
            <a:r>
              <a:rPr lang="en-US" dirty="0"/>
              <a:t>But also, you'll notice the timeline's much smaller than the other, um.</a:t>
            </a:r>
          </a:p>
          <a:p>
            <a:r>
              <a:rPr lang="en-US" dirty="0"/>
              <a:t>Dataset we have. Locations. Didn't visit as main country, so that user.</a:t>
            </a:r>
          </a:p>
          <a:p>
            <a:r>
              <a:rPr lang="en-US" dirty="0"/>
              <a:t>Let's say for the United States. You see it's been on a time, easy to hover.</a:t>
            </a:r>
          </a:p>
          <a:p>
            <a:r>
              <a:rPr lang="en-US" dirty="0"/>
              <a:t>Future shows there, and you got the summary stats included in the, um, timelines.</a:t>
            </a:r>
          </a:p>
          <a:p>
            <a:r>
              <a:rPr lang="en-US" dirty="0"/>
              <a:t>At all the tracks played in that country? As well. Can I say 1,000?</a:t>
            </a:r>
          </a:p>
          <a:p>
            <a:r>
              <a:rPr lang="en-US" dirty="0"/>
              <a:t>On the timeline, you can select a year, let's say, um….</a:t>
            </a:r>
          </a:p>
          <a:p>
            <a:r>
              <a:rPr lang="en-US" dirty="0"/>
              <a:t>Let's say this on the remote team.</a:t>
            </a:r>
          </a:p>
          <a:p>
            <a:r>
              <a:rPr lang="en-US" dirty="0"/>
              <a:t>See this date, and you can see the job number… oh, it's go on to see the date, categorize it based on desktop.</a:t>
            </a:r>
          </a:p>
          <a:p>
            <a:r>
              <a:rPr lang="en-US" dirty="0"/>
              <a:t>Get in contact form, so maybe this user. Based on storytelling, you can tell that they were probably on vacation, on holiday during this time period.</a:t>
            </a:r>
          </a:p>
          <a:p>
            <a:r>
              <a:rPr lang="en-US" dirty="0"/>
              <a:t>Um, for the holiday season, so if I have more time to actually do relaxation, so they're probably, um.</a:t>
            </a:r>
          </a:p>
          <a:p>
            <a:r>
              <a:rPr lang="en-US" dirty="0"/>
              <a:t>Came in, wow, flew back home. You can imagine.</a:t>
            </a:r>
          </a:p>
          <a:p>
            <a:r>
              <a:rPr lang="en-US" dirty="0"/>
              <a:t>After this year, though? Than the last user? User 3?</a:t>
            </a:r>
          </a:p>
          <a:p>
            <a:r>
              <a:rPr lang="en-US" dirty="0"/>
              <a:t>You get over a month, remember? And you can see….</a:t>
            </a:r>
          </a:p>
          <a:p>
            <a:r>
              <a:rPr lang="en-US" dirty="0"/>
              <a:t>The bar chart again, the timeline. You can select.</a:t>
            </a:r>
          </a:p>
          <a:p>
            <a:r>
              <a:rPr lang="en-US" dirty="0"/>
              <a:t>Let's say 2023. This came from February?</a:t>
            </a:r>
          </a:p>
          <a:p>
            <a:r>
              <a:rPr lang="en-US" dirty="0"/>
              <a:t>Ducey just above you. You don't have to see the whole year.</a:t>
            </a:r>
          </a:p>
          <a:p>
            <a:r>
              <a:rPr lang="en-US" dirty="0"/>
              <a:t>I also can hover to see time for each day. Here, at the same time here.</a:t>
            </a:r>
          </a:p>
          <a:p>
            <a:r>
              <a:rPr lang="en-US" dirty="0"/>
              <a:t>It's the same time to click on it.</a:t>
            </a:r>
          </a:p>
          <a:p>
            <a:r>
              <a:rPr lang="en-US" dirty="0"/>
              <a:t>Locations. Canda selected, equals you visit that country. Same information.</a:t>
            </a:r>
          </a:p>
          <a:p>
            <a:r>
              <a:rPr lang="en-US" dirty="0"/>
              <a:t>At August, you can see the artist timeline as well here.</a:t>
            </a:r>
          </a:p>
          <a:p>
            <a:r>
              <a:rPr lang="en-US" dirty="0"/>
              <a:t>You can see how, like. I know the Chancellor and Shane Cole.</a:t>
            </a:r>
          </a:p>
          <a:p>
            <a:r>
              <a:rPr lang="en-US" dirty="0"/>
              <a:t>Blowing, uh, logic. They all had much lessons throughout Top of the person we can learn from a lot more.</a:t>
            </a:r>
          </a:p>
          <a:p>
            <a:r>
              <a:rPr lang="en-US" dirty="0"/>
              <a:t>You can see how they gradually decreases.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BA5BD7-F043-4D1B-AA17-CD412FC534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62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bottom lines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Freeform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Freeform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176" y="2616200"/>
            <a:ext cx="8735325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7/23/2025</a:t>
            </a:fld>
            <a:endParaRPr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4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7/23/2025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6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84200"/>
            <a:ext cx="7414869" cy="55880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7/23/2025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8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7/23/2025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7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7069519" cy="122093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7/23/2025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3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0707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7/23/2025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6644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0707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7/23/2025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3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7/23/2025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2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7/23/2025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4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4971" y="584200"/>
            <a:ext cx="6094413" cy="5588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7/23/2025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1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7/23/2025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4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eft lines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Freeform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FD029-FB74-4578-B929-F66AA97659CA}" type="datetimeFigureOut">
              <a:rPr lang="en-US"/>
              <a:pPr/>
              <a:t>7/23/2025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6612" y="838200"/>
            <a:ext cx="9523889" cy="2844950"/>
          </a:xfrm>
        </p:spPr>
        <p:txBody>
          <a:bodyPr>
            <a:normAutofit fontScale="90000"/>
          </a:bodyPr>
          <a:lstStyle/>
          <a:p>
            <a:r>
              <a:rPr lang="en-US" dirty="0"/>
              <a:t>Spotify Warped: </a:t>
            </a:r>
            <a:br>
              <a:rPr lang="en-US" dirty="0"/>
            </a:br>
            <a:r>
              <a:rPr lang="en-US" dirty="0"/>
              <a:t>Weaving Personal Music Histories into Meaningful Narratives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36612" y="3811870"/>
            <a:ext cx="11347854" cy="1270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Summer Undergraduate Research Experience Symposium</a:t>
            </a:r>
          </a:p>
          <a:p>
            <a:r>
              <a:rPr lang="en-US" dirty="0"/>
              <a:t>Robert Jarman</a:t>
            </a:r>
          </a:p>
          <a:p>
            <a:r>
              <a:rPr lang="en-US" dirty="0"/>
              <a:t>July 31, 2025</a:t>
            </a:r>
          </a:p>
        </p:txBody>
      </p:sp>
      <p:pic>
        <p:nvPicPr>
          <p:cNvPr id="1026" name="Picture 2" descr="Emory Undergraduate Research Programs">
            <a:extLst>
              <a:ext uri="{FF2B5EF4-FFF2-40B4-BE49-F238E27FC236}">
                <a16:creationId xmlns:a16="http://schemas.microsoft.com/office/drawing/2014/main" id="{2D4B5EF1-2CB2-7FE0-476E-140E95373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325" y="2148009"/>
            <a:ext cx="1535141" cy="153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B0F4DE-9101-A970-F67A-5EC322481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812" y="0"/>
            <a:ext cx="4032654" cy="916141"/>
          </a:xfrm>
          <a:prstGeom prst="rect">
            <a:avLst/>
          </a:prstGeom>
        </p:spPr>
      </p:pic>
      <p:pic>
        <p:nvPicPr>
          <p:cNvPr id="1030" name="Picture 6" descr="CAV Lab Logo">
            <a:extLst>
              <a:ext uri="{FF2B5EF4-FFF2-40B4-BE49-F238E27FC236}">
                <a16:creationId xmlns:a16="http://schemas.microsoft.com/office/drawing/2014/main" id="{3DEF5436-3563-1BF7-A06D-F5E701D15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612" y="916142"/>
            <a:ext cx="2208213" cy="123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296">
        <p:fade/>
      </p:transition>
    </mc:Choice>
    <mc:Fallback>
      <p:transition spd="med" advTm="2429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17055" y="62754"/>
            <a:ext cx="10360501" cy="1004046"/>
          </a:xfrm>
        </p:spPr>
        <p:txBody>
          <a:bodyPr>
            <a:normAutofit/>
          </a:bodyPr>
          <a:lstStyle/>
          <a:p>
            <a:r>
              <a:rPr lang="en-US" sz="4400" dirty="0"/>
              <a:t>What is this Project About?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914161" y="1295400"/>
            <a:ext cx="7481597" cy="5334000"/>
          </a:xfrm>
        </p:spPr>
        <p:txBody>
          <a:bodyPr>
            <a:noAutofit/>
          </a:bodyPr>
          <a:lstStyle/>
          <a:p>
            <a:r>
              <a:rPr lang="en-US" dirty="0"/>
              <a:t>Why Spotify Warped? </a:t>
            </a:r>
            <a:r>
              <a:rPr lang="en-US" sz="2800" dirty="0"/>
              <a:t>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Static broad </a:t>
            </a:r>
            <a:r>
              <a:rPr lang="en-US" sz="2800" i="1" dirty="0"/>
              <a:t>Spotify Wrapped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Dynamic narrative-driven engagement to foster self‑reflection</a:t>
            </a:r>
          </a:p>
          <a:p>
            <a:pPr marL="342900" lvl="1" indent="-342900"/>
            <a:r>
              <a:rPr lang="en-US" sz="2800" dirty="0"/>
              <a:t>Technical Underpinnings</a:t>
            </a:r>
          </a:p>
          <a:p>
            <a:pPr marL="690563" lvl="1" indent="-342900">
              <a:buFont typeface="Wingdings" panose="05000000000000000000" pitchFamily="2" charset="2"/>
              <a:buChar char="§"/>
            </a:pPr>
            <a:r>
              <a:rPr lang="en-US" sz="2800" dirty="0"/>
              <a:t>Python/JavaScript data pipeline + external Application Programming Interfaces</a:t>
            </a:r>
          </a:p>
          <a:p>
            <a:pPr marL="690563" lvl="1" indent="-342900">
              <a:buFont typeface="Wingdings" panose="05000000000000000000" pitchFamily="2" charset="2"/>
              <a:buChar char="§"/>
            </a:pPr>
            <a:r>
              <a:rPr lang="en-US" sz="2800" dirty="0"/>
              <a:t>D3.js for interactive graphics; HTML/CSS for responsive </a:t>
            </a:r>
            <a:r>
              <a:rPr lang="en-US" sz="2800" dirty="0" err="1"/>
              <a:t>UIKey</a:t>
            </a:r>
            <a:r>
              <a:rPr lang="en-US" sz="2800" dirty="0"/>
              <a:t> Findings </a:t>
            </a:r>
          </a:p>
          <a:p>
            <a:pPr marL="690563" lvl="1" indent="-342900">
              <a:buFont typeface="Wingdings" panose="05000000000000000000" pitchFamily="2" charset="2"/>
              <a:buChar char="§"/>
            </a:pPr>
            <a:r>
              <a:rPr lang="en-US" sz="2800" dirty="0"/>
              <a:t>Geographic hotspots of discovery tied to travel</a:t>
            </a:r>
          </a:p>
        </p:txBody>
      </p:sp>
      <p:pic>
        <p:nvPicPr>
          <p:cNvPr id="1026" name="Picture 2" descr="Spotify Wrapped 2024 Is 'Coming Soon' — Are You Ready?">
            <a:extLst>
              <a:ext uri="{FF2B5EF4-FFF2-40B4-BE49-F238E27FC236}">
                <a16:creationId xmlns:a16="http://schemas.microsoft.com/office/drawing/2014/main" id="{DF519C55-D2D3-4141-B9E9-2B127C373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191" y="1066800"/>
            <a:ext cx="379306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95B756B-BA29-D01E-FBBA-189E114B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702" y="3200399"/>
            <a:ext cx="1381123" cy="13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at is Python? - IGate For Information ...">
            <a:extLst>
              <a:ext uri="{FF2B5EF4-FFF2-40B4-BE49-F238E27FC236}">
                <a16:creationId xmlns:a16="http://schemas.microsoft.com/office/drawing/2014/main" id="{0C0568A6-3B2A-A6F6-902E-53A522115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702" y="4596479"/>
            <a:ext cx="1381123" cy="77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3js Reviews 2025: Details, Pricing ...">
            <a:extLst>
              <a:ext uri="{FF2B5EF4-FFF2-40B4-BE49-F238E27FC236}">
                <a16:creationId xmlns:a16="http://schemas.microsoft.com/office/drawing/2014/main" id="{AA76187A-4799-CFE5-CCB0-786A8B6C2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6" r="25752"/>
          <a:stretch>
            <a:fillRect/>
          </a:stretch>
        </p:blipFill>
        <p:spPr bwMode="auto">
          <a:xfrm>
            <a:off x="10804135" y="5384865"/>
            <a:ext cx="1381123" cy="148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1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45765" y="67367"/>
            <a:ext cx="10933906" cy="792163"/>
          </a:xfrm>
        </p:spPr>
        <p:txBody>
          <a:bodyPr>
            <a:normAutofit/>
          </a:bodyPr>
          <a:lstStyle/>
          <a:p>
            <a:r>
              <a:rPr lang="en-US" dirty="0"/>
              <a:t>Video Demonstration</a:t>
            </a:r>
          </a:p>
        </p:txBody>
      </p:sp>
      <p:pic>
        <p:nvPicPr>
          <p:cNvPr id="12" name="Spotify Warped Video Demonstration_Final Draft_Robert Jarman">
            <a:hlinkClick r:id="" action="ppaction://media"/>
            <a:extLst>
              <a:ext uri="{FF2B5EF4-FFF2-40B4-BE49-F238E27FC236}">
                <a16:creationId xmlns:a16="http://schemas.microsoft.com/office/drawing/2014/main" id="{F805F5B2-3BCC-CD42-1B32-A26EBA859E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718" y="859530"/>
            <a:ext cx="10668000" cy="6001151"/>
          </a:xfrm>
        </p:spPr>
      </p:pic>
    </p:spTree>
    <p:extLst>
      <p:ext uri="{BB962C8B-B14F-4D97-AF65-F5344CB8AC3E}">
        <p14:creationId xmlns:p14="http://schemas.microsoft.com/office/powerpoint/2010/main" val="148481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6687">
        <p:fade/>
      </p:transition>
    </mc:Choice>
    <mc:Fallback>
      <p:transition spd="med" advTm="766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F7742-C8B4-BCFF-764D-6BA67D751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55ABB9D-081E-3D30-6219-2CC13D82A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055" y="62754"/>
            <a:ext cx="10360501" cy="1308846"/>
          </a:xfrm>
        </p:spPr>
        <p:txBody>
          <a:bodyPr>
            <a:normAutofit/>
          </a:bodyPr>
          <a:lstStyle/>
          <a:p>
            <a:r>
              <a:rPr lang="en-US" sz="5400" dirty="0"/>
              <a:t>Next Steps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89809B-4F4B-8244-2120-A4B5C7022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161" y="2014817"/>
            <a:ext cx="10360501" cy="2828365"/>
          </a:xfrm>
        </p:spPr>
        <p:txBody>
          <a:bodyPr>
            <a:noAutofit/>
          </a:bodyPr>
          <a:lstStyle/>
          <a:p>
            <a:pPr marL="287338" lvl="1" indent="-285750"/>
            <a:r>
              <a:rPr lang="en-US" sz="4000" dirty="0"/>
              <a:t>Podcast listening analysis</a:t>
            </a:r>
          </a:p>
          <a:p>
            <a:pPr marL="287338" lvl="1" indent="-285750"/>
            <a:r>
              <a:rPr lang="en-US" sz="4000" dirty="0"/>
              <a:t>Genre‑classification via Machine Learning</a:t>
            </a:r>
          </a:p>
          <a:p>
            <a:pPr marL="287338" lvl="1" indent="-285750"/>
            <a:r>
              <a:rPr lang="en-US" sz="4000" dirty="0"/>
              <a:t>User folder upload feature for full Streaming History data &amp; most‑streamed day block</a:t>
            </a:r>
          </a:p>
        </p:txBody>
      </p:sp>
    </p:spTree>
    <p:extLst>
      <p:ext uri="{BB962C8B-B14F-4D97-AF65-F5344CB8AC3E}">
        <p14:creationId xmlns:p14="http://schemas.microsoft.com/office/powerpoint/2010/main" val="22760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25176" y="1197886"/>
            <a:ext cx="8938472" cy="276433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8" name="Picture 2" descr="Emory Undergraduate Research Programs">
            <a:extLst>
              <a:ext uri="{FF2B5EF4-FFF2-40B4-BE49-F238E27FC236}">
                <a16:creationId xmlns:a16="http://schemas.microsoft.com/office/drawing/2014/main" id="{96F2A9AA-A78B-0E60-6833-7EB8D14AB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325" y="2148009"/>
            <a:ext cx="1535141" cy="153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5D2514-D0A2-1265-05FE-29896DE6A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812" y="0"/>
            <a:ext cx="4032654" cy="916141"/>
          </a:xfrm>
          <a:prstGeom prst="rect">
            <a:avLst/>
          </a:prstGeom>
        </p:spPr>
      </p:pic>
      <p:pic>
        <p:nvPicPr>
          <p:cNvPr id="10" name="Picture 6" descr="CAV Lab Logo">
            <a:extLst>
              <a:ext uri="{FF2B5EF4-FFF2-40B4-BE49-F238E27FC236}">
                <a16:creationId xmlns:a16="http://schemas.microsoft.com/office/drawing/2014/main" id="{29C58BE0-A917-F0DC-CCD7-D093A9DBF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612" y="916142"/>
            <a:ext cx="2208213" cy="123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9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ch 16x9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787990.potx" id="{BDB9CD5E-36EC-45F3-B87D-6D062B8A3823}" vid="{51682E2F-7C85-4D6F-AD40-072EFC83910D}"/>
    </a:ext>
  </a:extLst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C67BEE-D13F-4BD2-98A5-34D8A0977F68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SURE Flash Findings Presentation_Second Draft_Robert Jarman</Template>
  <TotalTime>20</TotalTime>
  <Words>1390</Words>
  <Application>Microsoft Office PowerPoint</Application>
  <PresentationFormat>Custom</PresentationFormat>
  <Paragraphs>95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Wingdings</vt:lpstr>
      <vt:lpstr>Tech 16x9</vt:lpstr>
      <vt:lpstr>Spotify Warped:  Weaving Personal Music Histories into Meaningful Narratives</vt:lpstr>
      <vt:lpstr>What is this Project About?</vt:lpstr>
      <vt:lpstr>Video Demonstration</vt:lpstr>
      <vt:lpstr>Next Steps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Jarman, Robert</dc:creator>
  <cp:lastModifiedBy>Jarman, Robert</cp:lastModifiedBy>
  <cp:revision>2</cp:revision>
  <dcterms:created xsi:type="dcterms:W3CDTF">2025-07-23T20:56:24Z</dcterms:created>
  <dcterms:modified xsi:type="dcterms:W3CDTF">2025-07-23T21:17:02Z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