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2" r:id="rId5"/>
    <p:sldMasterId id="214748371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y="5143500" cx="9144000"/>
  <p:notesSz cx="6858000" cy="9144000"/>
  <p:embeddedFontLst>
    <p:embeddedFont>
      <p:font typeface="Roboto"/>
      <p:regular r:id="rId37"/>
      <p:bold r:id="rId38"/>
      <p:italic r:id="rId39"/>
      <p:boldItalic r:id="rId40"/>
    </p:embeddedFont>
    <p:embeddedFont>
      <p:font typeface="Inter"/>
      <p:regular r:id="rId41"/>
      <p:bold r:id="rId42"/>
      <p:italic r:id="rId43"/>
      <p:boldItalic r:id="rId44"/>
    </p:embeddedFont>
    <p:embeddedFont>
      <p:font typeface="Albert Sans Light"/>
      <p:regular r:id="rId45"/>
      <p:bold r:id="rId46"/>
      <p:italic r:id="rId47"/>
      <p:boldItalic r:id="rId48"/>
    </p:embeddedFont>
    <p:embeddedFont>
      <p:font typeface="Albert Sans SemiBold"/>
      <p:regular r:id="rId49"/>
      <p:bold r:id="rId50"/>
      <p:italic r:id="rId51"/>
      <p:boldItalic r:id="rId52"/>
    </p:embeddedFont>
    <p:embeddedFont>
      <p:font typeface="Albert Sans"/>
      <p:regular r:id="rId53"/>
      <p:bold r:id="rId54"/>
      <p:italic r:id="rId55"/>
      <p:boldItalic r:id="rId56"/>
    </p:embeddedFont>
    <p:embeddedFont>
      <p:font typeface="Nanum Myeongjo"/>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C8D0240-8425-4649-A57D-43B207142FD1}">
  <a:tblStyle styleId="{3C8D0240-8425-4649-A57D-43B207142FD1}"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C2BE479D-DC46-45FC-A7DA-C02B632FC545}"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boldItalic.fntdata"/><Relationship Id="rId42" Type="http://schemas.openxmlformats.org/officeDocument/2006/relationships/font" Target="fonts/Inter-bold.fntdata"/><Relationship Id="rId41" Type="http://schemas.openxmlformats.org/officeDocument/2006/relationships/font" Target="fonts/Inter-regular.fntdata"/><Relationship Id="rId44" Type="http://schemas.openxmlformats.org/officeDocument/2006/relationships/font" Target="fonts/Inter-boldItalic.fntdata"/><Relationship Id="rId43" Type="http://schemas.openxmlformats.org/officeDocument/2006/relationships/font" Target="fonts/Inter-italic.fntdata"/><Relationship Id="rId46" Type="http://schemas.openxmlformats.org/officeDocument/2006/relationships/font" Target="fonts/AlbertSansLight-bold.fntdata"/><Relationship Id="rId45" Type="http://schemas.openxmlformats.org/officeDocument/2006/relationships/font" Target="fonts/AlbertSansLight-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AlbertSansLight-boldItalic.fntdata"/><Relationship Id="rId47" Type="http://schemas.openxmlformats.org/officeDocument/2006/relationships/font" Target="fonts/AlbertSansLight-italic.fntdata"/><Relationship Id="rId49" Type="http://schemas.openxmlformats.org/officeDocument/2006/relationships/font" Target="fonts/AlbertSansSemiBold-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font" Target="fonts/Roboto-regular.fntdata"/><Relationship Id="rId36" Type="http://schemas.openxmlformats.org/officeDocument/2006/relationships/slide" Target="slides/slide29.xml"/><Relationship Id="rId39" Type="http://schemas.openxmlformats.org/officeDocument/2006/relationships/font" Target="fonts/Roboto-italic.fntdata"/><Relationship Id="rId38" Type="http://schemas.openxmlformats.org/officeDocument/2006/relationships/font" Target="fonts/Roboto-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AlbertSansSemiBold-italic.fntdata"/><Relationship Id="rId50" Type="http://schemas.openxmlformats.org/officeDocument/2006/relationships/font" Target="fonts/AlbertSansSemiBold-bold.fntdata"/><Relationship Id="rId53" Type="http://schemas.openxmlformats.org/officeDocument/2006/relationships/font" Target="fonts/AlbertSans-regular.fntdata"/><Relationship Id="rId52" Type="http://schemas.openxmlformats.org/officeDocument/2006/relationships/font" Target="fonts/AlbertSansSemiBold-boldItalic.fntdata"/><Relationship Id="rId11" Type="http://schemas.openxmlformats.org/officeDocument/2006/relationships/slide" Target="slides/slide4.xml"/><Relationship Id="rId55" Type="http://schemas.openxmlformats.org/officeDocument/2006/relationships/font" Target="fonts/AlbertSans-italic.fntdata"/><Relationship Id="rId10" Type="http://schemas.openxmlformats.org/officeDocument/2006/relationships/slide" Target="slides/slide3.xml"/><Relationship Id="rId54" Type="http://schemas.openxmlformats.org/officeDocument/2006/relationships/font" Target="fonts/AlbertSans-bold.fntdata"/><Relationship Id="rId13" Type="http://schemas.openxmlformats.org/officeDocument/2006/relationships/slide" Target="slides/slide6.xml"/><Relationship Id="rId57" Type="http://schemas.openxmlformats.org/officeDocument/2006/relationships/font" Target="fonts/NanumMyeongjo-regular.fntdata"/><Relationship Id="rId12" Type="http://schemas.openxmlformats.org/officeDocument/2006/relationships/slide" Target="slides/slide5.xml"/><Relationship Id="rId56" Type="http://schemas.openxmlformats.org/officeDocument/2006/relationships/font" Target="fonts/AlbertSans-boldItalic.fntdata"/><Relationship Id="rId15" Type="http://schemas.openxmlformats.org/officeDocument/2006/relationships/slide" Target="slides/slide8.xml"/><Relationship Id="rId14" Type="http://schemas.openxmlformats.org/officeDocument/2006/relationships/slide" Target="slides/slide7.xml"/><Relationship Id="rId58" Type="http://schemas.openxmlformats.org/officeDocument/2006/relationships/font" Target="fonts/NanumMyeongjo-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31d65eafd07_0_3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31d65eafd07_0_3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1e975626d6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31e975626d6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023143"/>
                </a:solidFill>
                <a:latin typeface="Albert Sans"/>
                <a:ea typeface="Albert Sans"/>
                <a:cs typeface="Albert Sans"/>
                <a:sym typeface="Albert Sans"/>
              </a:rPr>
              <a:t>– students and colleges are readily accepting these technologies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1e90101056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31e90101056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23143"/>
              </a:buClr>
              <a:buSzPts val="1800"/>
              <a:buChar char="●"/>
            </a:pPr>
            <a:r>
              <a:rPr b="1" lang="en" sz="1800">
                <a:solidFill>
                  <a:srgbClr val="023143"/>
                </a:solidFill>
              </a:rPr>
              <a:t>B2B2C Model: </a:t>
            </a:r>
            <a:r>
              <a:rPr lang="en" sz="1800">
                <a:solidFill>
                  <a:srgbClr val="023143"/>
                </a:solidFill>
              </a:rPr>
              <a:t>indirect channel distribution strategy, selling contract directly to Emory</a:t>
            </a:r>
            <a:endParaRPr sz="1800">
              <a:solidFill>
                <a:srgbClr val="023143"/>
              </a:solidFill>
            </a:endParaRPr>
          </a:p>
          <a:p>
            <a:pPr indent="-342900" lvl="0" marL="457200" rtl="0" algn="l">
              <a:lnSpc>
                <a:spcPct val="115000"/>
              </a:lnSpc>
              <a:spcBef>
                <a:spcPts val="1000"/>
              </a:spcBef>
              <a:spcAft>
                <a:spcPts val="0"/>
              </a:spcAft>
              <a:buClr>
                <a:srgbClr val="023143"/>
              </a:buClr>
              <a:buSzPts val="1800"/>
              <a:buChar char="●"/>
            </a:pPr>
            <a:r>
              <a:rPr b="1" lang="en" sz="1800">
                <a:solidFill>
                  <a:srgbClr val="023143"/>
                </a:solidFill>
              </a:rPr>
              <a:t>End Users: </a:t>
            </a:r>
            <a:r>
              <a:rPr lang="en" sz="1800">
                <a:solidFill>
                  <a:srgbClr val="023143"/>
                </a:solidFill>
              </a:rPr>
              <a:t>Emory generates revenue selling passes through a system integrated with Emory Card</a:t>
            </a:r>
            <a:endParaRPr sz="1800">
              <a:solidFill>
                <a:srgbClr val="023143"/>
              </a:solidFill>
            </a:endParaRPr>
          </a:p>
          <a:p>
            <a:pPr indent="-342900" lvl="0" marL="457200" rtl="0" algn="l">
              <a:lnSpc>
                <a:spcPct val="115000"/>
              </a:lnSpc>
              <a:spcBef>
                <a:spcPts val="1000"/>
              </a:spcBef>
              <a:spcAft>
                <a:spcPts val="0"/>
              </a:spcAft>
              <a:buClr>
                <a:srgbClr val="023143"/>
              </a:buClr>
              <a:buSzPts val="1800"/>
              <a:buChar char="●"/>
            </a:pPr>
            <a:r>
              <a:rPr b="1" lang="en" sz="1800">
                <a:solidFill>
                  <a:srgbClr val="023143"/>
                </a:solidFill>
              </a:rPr>
              <a:t>Student Access:</a:t>
            </a:r>
            <a:r>
              <a:rPr lang="en" sz="1800">
                <a:solidFill>
                  <a:srgbClr val="023143"/>
                </a:solidFill>
              </a:rPr>
              <a:t> students with purchased passes tap their Emory Card at a “Swoop Stations” to gain entry</a:t>
            </a:r>
            <a:endParaRPr sz="1800">
              <a:solidFill>
                <a:srgbClr val="023143"/>
              </a:solidFill>
            </a:endParaRPr>
          </a:p>
          <a:p>
            <a:pPr indent="-342900" lvl="0" marL="457200" rtl="0" algn="l">
              <a:lnSpc>
                <a:spcPct val="115000"/>
              </a:lnSpc>
              <a:spcBef>
                <a:spcPts val="1000"/>
              </a:spcBef>
              <a:spcAft>
                <a:spcPts val="0"/>
              </a:spcAft>
              <a:buClr>
                <a:srgbClr val="023143"/>
              </a:buClr>
              <a:buSzPts val="1800"/>
              <a:buChar char="●"/>
            </a:pPr>
            <a:r>
              <a:rPr b="1" lang="en" sz="1800">
                <a:solidFill>
                  <a:srgbClr val="023143"/>
                </a:solidFill>
              </a:rPr>
              <a:t>Integration with Campus Infrastructure:</a:t>
            </a:r>
            <a:r>
              <a:rPr lang="en" sz="1800">
                <a:solidFill>
                  <a:srgbClr val="023143"/>
                </a:solidFill>
              </a:rPr>
              <a:t> the card system ensures smooth experience for students + streamlines operations</a:t>
            </a:r>
            <a:endParaRPr sz="1800">
              <a:solidFill>
                <a:srgbClr val="023143"/>
              </a:solidFill>
            </a:endParaRPr>
          </a:p>
          <a:p>
            <a:pPr indent="0" lvl="0" marL="0" rtl="0" algn="l">
              <a:spcBef>
                <a:spcPts val="10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1e1bbfe42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1e1bbfe42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023143"/>
              </a:buClr>
              <a:buSzPts val="1800"/>
              <a:buFont typeface="Albert Sans"/>
              <a:buChar char="●"/>
            </a:pPr>
            <a:r>
              <a:rPr lang="en" sz="1800">
                <a:solidFill>
                  <a:srgbClr val="023143"/>
                </a:solidFill>
                <a:latin typeface="Albert Sans"/>
                <a:ea typeface="Albert Sans"/>
                <a:cs typeface="Albert Sans"/>
                <a:sym typeface="Albert Sans"/>
              </a:rPr>
              <a:t>“Consider how your new offering make a difference to the company and the customers it serves”</a:t>
            </a:r>
            <a:endParaRPr sz="1800">
              <a:solidFill>
                <a:srgbClr val="023143"/>
              </a:solidFill>
              <a:latin typeface="Albert Sans"/>
              <a:ea typeface="Albert Sans"/>
              <a:cs typeface="Albert Sans"/>
              <a:sym typeface="Albert Sans"/>
            </a:endParaRPr>
          </a:p>
          <a:p>
            <a:pPr indent="-342900" lvl="0" marL="457200" rtl="0" algn="l">
              <a:lnSpc>
                <a:spcPct val="115000"/>
              </a:lnSpc>
              <a:spcBef>
                <a:spcPts val="1000"/>
              </a:spcBef>
              <a:spcAft>
                <a:spcPts val="0"/>
              </a:spcAft>
              <a:buClr>
                <a:srgbClr val="023143"/>
              </a:buClr>
              <a:buSzPts val="1800"/>
              <a:buFont typeface="Albert Sans"/>
              <a:buChar char="●"/>
            </a:pPr>
            <a:r>
              <a:rPr b="1" lang="en" sz="1800">
                <a:solidFill>
                  <a:srgbClr val="023143"/>
                </a:solidFill>
                <a:latin typeface="Albert Sans"/>
                <a:ea typeface="Albert Sans"/>
                <a:cs typeface="Albert Sans"/>
                <a:sym typeface="Albert Sans"/>
              </a:rPr>
              <a:t>Cost plus pricing </a:t>
            </a:r>
            <a:r>
              <a:rPr lang="en" sz="1800">
                <a:solidFill>
                  <a:srgbClr val="023143"/>
                </a:solidFill>
                <a:latin typeface="Albert Sans"/>
                <a:ea typeface="Albert Sans"/>
                <a:cs typeface="Albert Sans"/>
                <a:sym typeface="Albert Sans"/>
              </a:rPr>
              <a:t>with a </a:t>
            </a:r>
            <a:r>
              <a:rPr b="1" lang="en" sz="1800">
                <a:solidFill>
                  <a:srgbClr val="023143"/>
                </a:solidFill>
                <a:latin typeface="Albert Sans"/>
                <a:ea typeface="Albert Sans"/>
                <a:cs typeface="Albert Sans"/>
                <a:sym typeface="Albert Sans"/>
              </a:rPr>
              <a:t>25% margin</a:t>
            </a:r>
            <a:endParaRPr b="1" sz="1800">
              <a:solidFill>
                <a:srgbClr val="023143"/>
              </a:solidFill>
              <a:latin typeface="Albert Sans"/>
              <a:ea typeface="Albert Sans"/>
              <a:cs typeface="Albert Sans"/>
              <a:sym typeface="Albert Sans"/>
            </a:endParaRPr>
          </a:p>
          <a:p>
            <a:pPr indent="-342900" lvl="1" marL="914400" rtl="0" algn="l">
              <a:lnSpc>
                <a:spcPct val="115000"/>
              </a:lnSpc>
              <a:spcBef>
                <a:spcPts val="1000"/>
              </a:spcBef>
              <a:spcAft>
                <a:spcPts val="0"/>
              </a:spcAft>
              <a:buClr>
                <a:srgbClr val="023143"/>
              </a:buClr>
              <a:buSzPts val="1800"/>
              <a:buFont typeface="Albert Sans"/>
              <a:buChar char="○"/>
            </a:pPr>
            <a:r>
              <a:rPr lang="en" sz="1800">
                <a:solidFill>
                  <a:srgbClr val="023143"/>
                </a:solidFill>
                <a:latin typeface="Albert Sans"/>
                <a:ea typeface="Albert Sans"/>
                <a:cs typeface="Albert Sans"/>
                <a:sym typeface="Albert Sans"/>
              </a:rPr>
              <a:t>High upfront capital expenditure investment </a:t>
            </a:r>
            <a:endParaRPr sz="1800">
              <a:solidFill>
                <a:srgbClr val="023143"/>
              </a:solidFill>
              <a:latin typeface="Albert Sans"/>
              <a:ea typeface="Albert Sans"/>
              <a:cs typeface="Albert Sans"/>
              <a:sym typeface="Albert Sans"/>
            </a:endParaRPr>
          </a:p>
          <a:p>
            <a:pPr indent="-342900" lvl="1" marL="914400" rtl="0" algn="l">
              <a:lnSpc>
                <a:spcPct val="115000"/>
              </a:lnSpc>
              <a:spcBef>
                <a:spcPts val="1000"/>
              </a:spcBef>
              <a:spcAft>
                <a:spcPts val="0"/>
              </a:spcAft>
              <a:buClr>
                <a:srgbClr val="023143"/>
              </a:buClr>
              <a:buSzPts val="1800"/>
              <a:buFont typeface="Albert Sans"/>
              <a:buChar char="○"/>
            </a:pPr>
            <a:r>
              <a:rPr lang="en" sz="1800">
                <a:solidFill>
                  <a:srgbClr val="023143"/>
                </a:solidFill>
                <a:latin typeface="Albert Sans"/>
                <a:ea typeface="Albert Sans"/>
                <a:cs typeface="Albert Sans"/>
                <a:sym typeface="Albert Sans"/>
              </a:rPr>
              <a:t>Margin on par with industry standard </a:t>
            </a:r>
            <a:endParaRPr b="1" sz="1800">
              <a:solidFill>
                <a:srgbClr val="023143"/>
              </a:solidFill>
              <a:latin typeface="Albert Sans"/>
              <a:ea typeface="Albert Sans"/>
              <a:cs typeface="Albert Sans"/>
              <a:sym typeface="Albert Sans"/>
            </a:endParaRPr>
          </a:p>
          <a:p>
            <a:pPr indent="-342900" lvl="0" marL="457200" rtl="0" algn="l">
              <a:lnSpc>
                <a:spcPct val="115000"/>
              </a:lnSpc>
              <a:spcBef>
                <a:spcPts val="1000"/>
              </a:spcBef>
              <a:spcAft>
                <a:spcPts val="0"/>
              </a:spcAft>
              <a:buClr>
                <a:srgbClr val="023143"/>
              </a:buClr>
              <a:buSzPts val="1800"/>
              <a:buFont typeface="Albert Sans"/>
              <a:buChar char="●"/>
            </a:pPr>
            <a:r>
              <a:rPr lang="en" sz="1800">
                <a:solidFill>
                  <a:srgbClr val="023143"/>
                </a:solidFill>
                <a:latin typeface="Albert Sans"/>
                <a:ea typeface="Albert Sans"/>
                <a:cs typeface="Albert Sans"/>
                <a:sym typeface="Albert Sans"/>
              </a:rPr>
              <a:t>Contract Price= </a:t>
            </a:r>
            <a:r>
              <a:rPr b="1" lang="en" sz="1800">
                <a:solidFill>
                  <a:srgbClr val="023143"/>
                </a:solidFill>
                <a:latin typeface="Albert Sans"/>
                <a:ea typeface="Albert Sans"/>
                <a:cs typeface="Albert Sans"/>
                <a:sym typeface="Albert Sans"/>
              </a:rPr>
              <a:t>$385,814/year</a:t>
            </a:r>
            <a:r>
              <a:rPr lang="en" sz="1800">
                <a:solidFill>
                  <a:srgbClr val="023143"/>
                </a:solidFill>
                <a:latin typeface="Albert Sans"/>
                <a:ea typeface="Albert Sans"/>
                <a:cs typeface="Albert Sans"/>
                <a:sym typeface="Albert Sans"/>
              </a:rPr>
              <a:t> </a:t>
            </a:r>
            <a:endParaRPr sz="1800">
              <a:solidFill>
                <a:srgbClr val="023143"/>
              </a:solidFill>
              <a:latin typeface="Albert Sans"/>
              <a:ea typeface="Albert Sans"/>
              <a:cs typeface="Albert Sans"/>
              <a:sym typeface="Albert Sans"/>
            </a:endParaRPr>
          </a:p>
          <a:p>
            <a:pPr indent="-342900" lvl="0" marL="457200" rtl="0" algn="l">
              <a:lnSpc>
                <a:spcPct val="115000"/>
              </a:lnSpc>
              <a:spcBef>
                <a:spcPts val="1000"/>
              </a:spcBef>
              <a:spcAft>
                <a:spcPts val="0"/>
              </a:spcAft>
              <a:buClr>
                <a:srgbClr val="023143"/>
              </a:buClr>
              <a:buSzPts val="1800"/>
              <a:buFont typeface="Albert Sans"/>
              <a:buChar char="●"/>
            </a:pPr>
            <a:r>
              <a:rPr b="1" lang="en" sz="2300">
                <a:solidFill>
                  <a:srgbClr val="023143"/>
                </a:solidFill>
                <a:latin typeface="Albert Sans"/>
                <a:ea typeface="Albert Sans"/>
                <a:cs typeface="Albert Sans"/>
                <a:sym typeface="Albert Sans"/>
              </a:rPr>
              <a:t>Recoup initial investment</a:t>
            </a:r>
            <a:r>
              <a:rPr b="1" lang="en" sz="1800">
                <a:solidFill>
                  <a:srgbClr val="023143"/>
                </a:solidFill>
                <a:latin typeface="Albert Sans"/>
                <a:ea typeface="Albert Sans"/>
                <a:cs typeface="Albert Sans"/>
                <a:sym typeface="Albert Sans"/>
              </a:rPr>
              <a:t> within first </a:t>
            </a:r>
            <a:r>
              <a:rPr b="1" lang="en" sz="2600">
                <a:solidFill>
                  <a:srgbClr val="023143"/>
                </a:solidFill>
                <a:latin typeface="Albert Sans"/>
                <a:ea typeface="Albert Sans"/>
                <a:cs typeface="Albert Sans"/>
                <a:sym typeface="Albert Sans"/>
              </a:rPr>
              <a:t>3 years </a:t>
            </a:r>
            <a:r>
              <a:rPr b="1" lang="en" sz="1800">
                <a:solidFill>
                  <a:srgbClr val="023143"/>
                </a:solidFill>
                <a:latin typeface="Albert Sans"/>
                <a:ea typeface="Albert Sans"/>
                <a:cs typeface="Albert Sans"/>
                <a:sym typeface="Albert Sans"/>
              </a:rPr>
              <a:t>of contract </a:t>
            </a:r>
            <a:endParaRPr b="1" sz="1800">
              <a:solidFill>
                <a:srgbClr val="023143"/>
              </a:solidFill>
              <a:latin typeface="Albert Sans"/>
              <a:ea typeface="Albert Sans"/>
              <a:cs typeface="Albert Sans"/>
              <a:sym typeface="Albert Sans"/>
            </a:endParaRPr>
          </a:p>
          <a:p>
            <a:pPr indent="0" lvl="0" marL="0" rtl="0" algn="l">
              <a:spcBef>
                <a:spcPts val="100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a47c43bf5f_4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a47c43bf5f_4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a47c43bf5f_4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a47c43bf5f_4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a47c43bf5f_4_1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a47c43bf5f_4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62bbe6a6429c48a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62bbe6a6429c48a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62bbe6a6429c48a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62bbe6a6429c48a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31e90101056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31e90101056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1e90101056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1e90101056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a480a90c16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a480a90c16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1e9010105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1e9010105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1e90101056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3" name="Google Shape;723;g31e90101056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1e90101056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31e90101056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31e9c7bf558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31e9c7bf558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1e9c7bf558_3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1e9c7bf558_3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1e9c7bf558_3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1e9c7bf558_3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1e9c7bf558_3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31e9c7bf558_3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31e9c7bf558_3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31e9c7bf558_3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1e9c7bf558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31e9c7bf558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Greg can do it I can do it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2a480a90c16_4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2a480a90c16_4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If Greg can do it I can do it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1e975626d6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31e975626d6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2a480a90c16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2a480a90c16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To address this problem, we have created Swoop which is a fast, eco-friendly, state-of-the-art zipline </a:t>
            </a:r>
            <a:r>
              <a:rPr lang="en"/>
              <a:t>transportation</a:t>
            </a:r>
            <a:r>
              <a:rPr lang="en"/>
              <a:t> system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1e1bbfe42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1e1bbfe42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023143"/>
              </a:buClr>
              <a:buSzPts val="1200"/>
              <a:buFont typeface="Albert Sans"/>
              <a:buChar char="●"/>
            </a:pPr>
            <a:r>
              <a:rPr lang="en" sz="1200">
                <a:solidFill>
                  <a:srgbClr val="023143"/>
                </a:solidFill>
                <a:latin typeface="Albert Sans"/>
                <a:ea typeface="Albert Sans"/>
                <a:cs typeface="Albert Sans"/>
                <a:sym typeface="Albert Sans"/>
              </a:rPr>
              <a:t>Designed to redefine sustainable and efficient travel across Emory University campus, enhancing student experience</a:t>
            </a:r>
            <a:endParaRPr sz="1200">
              <a:solidFill>
                <a:srgbClr val="023143"/>
              </a:solidFill>
              <a:latin typeface="Albert Sans"/>
              <a:ea typeface="Albert Sans"/>
              <a:cs typeface="Albert Sans"/>
              <a:sym typeface="Albert Sans"/>
            </a:endParaRPr>
          </a:p>
          <a:p>
            <a:pPr indent="-304800" lvl="0" marL="457200" rtl="0" algn="l">
              <a:lnSpc>
                <a:spcPct val="115000"/>
              </a:lnSpc>
              <a:spcBef>
                <a:spcPts val="1000"/>
              </a:spcBef>
              <a:spcAft>
                <a:spcPts val="0"/>
              </a:spcAft>
              <a:buClr>
                <a:srgbClr val="023143"/>
              </a:buClr>
              <a:buSzPts val="1200"/>
              <a:buFont typeface="Albert Sans"/>
              <a:buChar char="●"/>
            </a:pPr>
            <a:r>
              <a:rPr lang="en" sz="1200">
                <a:solidFill>
                  <a:srgbClr val="023143"/>
                </a:solidFill>
                <a:latin typeface="Albert Sans"/>
                <a:ea typeface="Albert Sans"/>
                <a:cs typeface="Albert Sans"/>
                <a:sym typeface="Albert Sans"/>
              </a:rPr>
              <a:t>First of its kind in any university globally, emphasizing sustainability to differentiate itself other colleges</a:t>
            </a:r>
            <a:endParaRPr b="1" sz="1200">
              <a:solidFill>
                <a:srgbClr val="023143"/>
              </a:solidFill>
              <a:latin typeface="Albert Sans"/>
              <a:ea typeface="Albert Sans"/>
              <a:cs typeface="Albert Sans"/>
              <a:sym typeface="Albert Sans"/>
            </a:endParaRPr>
          </a:p>
          <a:p>
            <a:pPr indent="-304800" lvl="0" marL="457200" rtl="0" algn="l">
              <a:lnSpc>
                <a:spcPct val="115000"/>
              </a:lnSpc>
              <a:spcBef>
                <a:spcPts val="1000"/>
              </a:spcBef>
              <a:spcAft>
                <a:spcPts val="0"/>
              </a:spcAft>
              <a:buClr>
                <a:srgbClr val="023143"/>
              </a:buClr>
              <a:buSzPts val="1200"/>
              <a:buFont typeface="Albert Sans"/>
              <a:buChar char="●"/>
            </a:pPr>
            <a:r>
              <a:rPr b="1" lang="en" sz="1200">
                <a:solidFill>
                  <a:srgbClr val="023143"/>
                </a:solidFill>
                <a:latin typeface="Albert Sans"/>
                <a:ea typeface="Albert Sans"/>
                <a:cs typeface="Albert Sans"/>
                <a:sym typeface="Albert Sans"/>
              </a:rPr>
              <a:t>Self-sufficient system</a:t>
            </a:r>
            <a:r>
              <a:rPr lang="en" sz="1200">
                <a:solidFill>
                  <a:srgbClr val="023143"/>
                </a:solidFill>
                <a:latin typeface="Albert Sans"/>
                <a:ea typeface="Albert Sans"/>
                <a:cs typeface="Albert Sans"/>
                <a:sym typeface="Albert Sans"/>
              </a:rPr>
              <a:t>, where students fasten themselves, with attendants at each station</a:t>
            </a:r>
            <a:endParaRPr sz="1200">
              <a:solidFill>
                <a:srgbClr val="023143"/>
              </a:solidFill>
              <a:latin typeface="Albert Sans"/>
              <a:ea typeface="Albert Sans"/>
              <a:cs typeface="Albert Sans"/>
              <a:sym typeface="Albert Sans"/>
            </a:endParaRPr>
          </a:p>
          <a:p>
            <a:pPr indent="-304800" lvl="0" marL="457200" rtl="0" algn="l">
              <a:lnSpc>
                <a:spcPct val="115000"/>
              </a:lnSpc>
              <a:spcBef>
                <a:spcPts val="1000"/>
              </a:spcBef>
              <a:spcAft>
                <a:spcPts val="0"/>
              </a:spcAft>
              <a:buClr>
                <a:srgbClr val="023143"/>
              </a:buClr>
              <a:buSzPts val="1200"/>
              <a:buFont typeface="Albert Sans"/>
              <a:buChar char="●"/>
            </a:pPr>
            <a:r>
              <a:rPr lang="en" sz="1200">
                <a:solidFill>
                  <a:srgbClr val="023143"/>
                </a:solidFill>
                <a:latin typeface="Albert Sans"/>
                <a:ea typeface="Albert Sans"/>
                <a:cs typeface="Albert Sans"/>
                <a:sym typeface="Albert Sans"/>
              </a:rPr>
              <a:t>Backpack-compatible harnesses seat for convenience and comfort </a:t>
            </a:r>
            <a:endParaRPr sz="1200">
              <a:solidFill>
                <a:srgbClr val="023143"/>
              </a:solidFill>
              <a:latin typeface="Albert Sans"/>
              <a:ea typeface="Albert Sans"/>
              <a:cs typeface="Albert Sans"/>
              <a:sym typeface="Albert Sans"/>
            </a:endParaRPr>
          </a:p>
          <a:p>
            <a:pPr indent="-304800" lvl="0" marL="457200" rtl="0" algn="l">
              <a:lnSpc>
                <a:spcPct val="115000"/>
              </a:lnSpc>
              <a:spcBef>
                <a:spcPts val="1000"/>
              </a:spcBef>
              <a:spcAft>
                <a:spcPts val="0"/>
              </a:spcAft>
              <a:buClr>
                <a:srgbClr val="023143"/>
              </a:buClr>
              <a:buSzPts val="1200"/>
              <a:buFont typeface="Albert Sans"/>
              <a:buChar char="●"/>
            </a:pPr>
            <a:r>
              <a:rPr lang="en" sz="1200">
                <a:solidFill>
                  <a:srgbClr val="023143"/>
                </a:solidFill>
                <a:latin typeface="Albert Sans"/>
                <a:ea typeface="Albert Sans"/>
                <a:cs typeface="Albert Sans"/>
                <a:sym typeface="Albert Sans"/>
              </a:rPr>
              <a:t>Reduce the headache of navigating Atlanta traffic with eventual zipline expansions to Emory Village, Clairmont, Oxford, and other places.</a:t>
            </a:r>
            <a:endParaRPr sz="1200">
              <a:solidFill>
                <a:srgbClr val="023143"/>
              </a:solidFill>
              <a:latin typeface="Albert Sans"/>
              <a:ea typeface="Albert Sans"/>
              <a:cs typeface="Albert Sans"/>
              <a:sym typeface="Albert Sans"/>
            </a:endParaRPr>
          </a:p>
          <a:p>
            <a:pPr indent="-304800" lvl="0" marL="457200" rtl="0" algn="l">
              <a:lnSpc>
                <a:spcPct val="115000"/>
              </a:lnSpc>
              <a:spcBef>
                <a:spcPts val="1000"/>
              </a:spcBef>
              <a:spcAft>
                <a:spcPts val="0"/>
              </a:spcAft>
              <a:buClr>
                <a:srgbClr val="023143"/>
              </a:buClr>
              <a:buSzPts val="1200"/>
              <a:buFont typeface="Albert Sans"/>
              <a:buChar char="●"/>
            </a:pPr>
            <a:r>
              <a:rPr b="1" lang="en" sz="1200">
                <a:solidFill>
                  <a:srgbClr val="023143"/>
                </a:solidFill>
                <a:latin typeface="Albert Sans"/>
                <a:ea typeface="Albert Sans"/>
                <a:cs typeface="Albert Sans"/>
                <a:sym typeface="Albert Sans"/>
              </a:rPr>
              <a:t>Pilot line</a:t>
            </a:r>
            <a:r>
              <a:rPr lang="en" sz="1200">
                <a:solidFill>
                  <a:srgbClr val="023143"/>
                </a:solidFill>
                <a:latin typeface="Albert Sans"/>
                <a:ea typeface="Albert Sans"/>
                <a:cs typeface="Albert Sans"/>
                <a:sym typeface="Albert Sans"/>
              </a:rPr>
              <a:t> would be from Emory Point to the Goizueta Business School </a:t>
            </a:r>
            <a:endParaRPr sz="1200">
              <a:solidFill>
                <a:srgbClr val="023143"/>
              </a:solidFill>
              <a:latin typeface="Albert Sans"/>
              <a:ea typeface="Albert Sans"/>
              <a:cs typeface="Albert Sans"/>
              <a:sym typeface="Albert Sans"/>
            </a:endParaRPr>
          </a:p>
          <a:p>
            <a:pPr indent="-304800" lvl="0" marL="457200" rtl="0" algn="l">
              <a:lnSpc>
                <a:spcPct val="115000"/>
              </a:lnSpc>
              <a:spcBef>
                <a:spcPts val="1000"/>
              </a:spcBef>
              <a:spcAft>
                <a:spcPts val="0"/>
              </a:spcAft>
              <a:buClr>
                <a:srgbClr val="023143"/>
              </a:buClr>
              <a:buSzPts val="1200"/>
              <a:buFont typeface="Albert Sans"/>
              <a:buChar char="●"/>
            </a:pPr>
            <a:r>
              <a:rPr lang="en" sz="1200">
                <a:solidFill>
                  <a:srgbClr val="023143"/>
                </a:solidFill>
                <a:latin typeface="Albert Sans"/>
                <a:ea typeface="Albert Sans"/>
                <a:cs typeface="Albert Sans"/>
                <a:sym typeface="Albert Sans"/>
              </a:rPr>
              <a:t>937 emory students live along Clifton Road, ease of setup, no shuttle going directly between the 2 places</a:t>
            </a:r>
            <a:endParaRPr b="1" sz="1200">
              <a:solidFill>
                <a:srgbClr val="023143"/>
              </a:solidFill>
              <a:latin typeface="Albert Sans"/>
              <a:ea typeface="Albert Sans"/>
              <a:cs typeface="Albert Sans"/>
              <a:sym typeface="Albert Sans"/>
            </a:endParaRPr>
          </a:p>
          <a:p>
            <a:pPr indent="-304800" lvl="0" marL="457200" rtl="0" algn="l">
              <a:lnSpc>
                <a:spcPct val="115000"/>
              </a:lnSpc>
              <a:spcBef>
                <a:spcPts val="1000"/>
              </a:spcBef>
              <a:spcAft>
                <a:spcPts val="1000"/>
              </a:spcAft>
              <a:buClr>
                <a:srgbClr val="023143"/>
              </a:buClr>
              <a:buSzPts val="1200"/>
              <a:buFont typeface="Albert Sans"/>
              <a:buChar char="●"/>
            </a:pPr>
            <a:r>
              <a:rPr lang="en" sz="1200">
                <a:solidFill>
                  <a:srgbClr val="023143"/>
                </a:solidFill>
                <a:latin typeface="Albert Sans"/>
                <a:ea typeface="Albert Sans"/>
                <a:cs typeface="Albert Sans"/>
                <a:sym typeface="Albert Sans"/>
              </a:rPr>
              <a:t>The name "</a:t>
            </a:r>
            <a:r>
              <a:rPr b="1" lang="en" sz="1200">
                <a:solidFill>
                  <a:srgbClr val="023143"/>
                </a:solidFill>
                <a:latin typeface="Albert Sans"/>
                <a:ea typeface="Albert Sans"/>
                <a:cs typeface="Albert Sans"/>
                <a:sym typeface="Albert Sans"/>
              </a:rPr>
              <a:t>Swoop</a:t>
            </a:r>
            <a:r>
              <a:rPr lang="en" sz="1200">
                <a:solidFill>
                  <a:srgbClr val="023143"/>
                </a:solidFill>
                <a:latin typeface="Albert Sans"/>
                <a:ea typeface="Albert Sans"/>
                <a:cs typeface="Albert Sans"/>
                <a:sym typeface="Albert Sans"/>
              </a:rPr>
              <a:t>" captures the zipline’s swift, smooth, and exhilarating motion while mirroring our founding university’s official mascot, Swoop the Eagle.</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a480a90c16_2_1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a480a90c16_2_1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*touch on psychological </a:t>
            </a:r>
            <a:r>
              <a:rPr lang="en"/>
              <a:t>segmentation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2a480a90c16_5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9" name="Google Shape;539;g2a480a90c16_5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add A bar chart or pie chart showing the estimated 937 students and the 80%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Does anyone mention focus group</a:t>
            </a:r>
            <a:endParaRPr/>
          </a:p>
          <a:p>
            <a:pPr indent="0" lvl="0" marL="0" rtl="0" algn="l">
              <a:spcBef>
                <a:spcPts val="0"/>
              </a:spcBef>
              <a:spcAft>
                <a:spcPts val="0"/>
              </a:spcAft>
              <a:buNone/>
            </a:pPr>
            <a:r>
              <a:rPr lang="en"/>
              <a:t>Target audience slide- add the 937/760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914400" rtl="0" algn="l">
              <a:lnSpc>
                <a:spcPct val="115000"/>
              </a:lnSpc>
              <a:spcBef>
                <a:spcPts val="0"/>
              </a:spcBef>
              <a:spcAft>
                <a:spcPts val="0"/>
              </a:spcAft>
              <a:buNone/>
            </a:pPr>
            <a:r>
              <a:rPr b="1" lang="en" sz="1400">
                <a:solidFill>
                  <a:srgbClr val="023143"/>
                </a:solidFill>
                <a:latin typeface="Albert Sans"/>
                <a:ea typeface="Albert Sans"/>
                <a:cs typeface="Albert Sans"/>
                <a:sym typeface="Albert Sans"/>
              </a:rPr>
              <a:t>Conservative</a:t>
            </a:r>
            <a:r>
              <a:rPr b="1" lang="en" sz="1400">
                <a:solidFill>
                  <a:srgbClr val="023143"/>
                </a:solidFill>
                <a:latin typeface="Albert Sans"/>
                <a:ea typeface="Albert Sans"/>
                <a:cs typeface="Albert Sans"/>
                <a:sym typeface="Albert Sans"/>
              </a:rPr>
              <a:t> </a:t>
            </a:r>
            <a:r>
              <a:rPr lang="en" sz="1400">
                <a:solidFill>
                  <a:srgbClr val="023143"/>
                </a:solidFill>
                <a:latin typeface="Albert Sans"/>
                <a:ea typeface="Albert Sans"/>
                <a:cs typeface="Albert Sans"/>
                <a:sym typeface="Albert Sans"/>
              </a:rPr>
              <a:t>Estimate of 80% adoption (</a:t>
            </a:r>
            <a:r>
              <a:rPr b="1" lang="en" sz="1400">
                <a:solidFill>
                  <a:srgbClr val="023143"/>
                </a:solidFill>
                <a:latin typeface="Albert Sans"/>
                <a:ea typeface="Albert Sans"/>
                <a:cs typeface="Albert Sans"/>
                <a:sym typeface="Albert Sans"/>
              </a:rPr>
              <a:t>750 users</a:t>
            </a:r>
            <a:r>
              <a:rPr lang="en" sz="1400">
                <a:solidFill>
                  <a:srgbClr val="023143"/>
                </a:solidFill>
                <a:latin typeface="Albert Sans"/>
                <a:ea typeface="Albert Sans"/>
                <a:cs typeface="Albert Sans"/>
                <a:sym typeface="Albert Sans"/>
              </a:rPr>
              <a:t>) is realistic</a:t>
            </a:r>
            <a:endParaRPr sz="1400">
              <a:solidFill>
                <a:srgbClr val="023143"/>
              </a:solidFill>
              <a:latin typeface="Albert Sans"/>
              <a:ea typeface="Albert Sans"/>
              <a:cs typeface="Albert Sans"/>
              <a:sym typeface="Albert Sans"/>
            </a:endParaRPr>
          </a:p>
          <a:p>
            <a:pPr indent="-317500" lvl="0" marL="457200" rtl="0" algn="l">
              <a:lnSpc>
                <a:spcPct val="115000"/>
              </a:lnSpc>
              <a:spcBef>
                <a:spcPts val="0"/>
              </a:spcBef>
              <a:spcAft>
                <a:spcPts val="0"/>
              </a:spcAft>
              <a:buClr>
                <a:srgbClr val="023143"/>
              </a:buClr>
              <a:buSzPts val="1400"/>
              <a:buFont typeface="Albert Sans"/>
              <a:buChar char="-"/>
            </a:pPr>
            <a:r>
              <a:rPr lang="en" sz="1400">
                <a:solidFill>
                  <a:srgbClr val="023143"/>
                </a:solidFill>
                <a:latin typeface="Albert Sans"/>
                <a:ea typeface="Albert Sans"/>
                <a:cs typeface="Albert Sans"/>
                <a:sym typeface="Albert Sans"/>
              </a:rPr>
              <a:t>Based on positive feedback</a:t>
            </a:r>
            <a:endParaRPr sz="1400">
              <a:solidFill>
                <a:srgbClr val="023143"/>
              </a:solidFill>
              <a:latin typeface="Albert Sans"/>
              <a:ea typeface="Albert Sans"/>
              <a:cs typeface="Albert Sans"/>
              <a:sym typeface="Albert Sans"/>
            </a:endParaRPr>
          </a:p>
          <a:p>
            <a:pPr indent="0" lvl="0" marL="0" rtl="0" algn="l">
              <a:lnSpc>
                <a:spcPct val="115000"/>
              </a:lnSpc>
              <a:spcBef>
                <a:spcPts val="0"/>
              </a:spcBef>
              <a:spcAft>
                <a:spcPts val="0"/>
              </a:spcAft>
              <a:buNone/>
            </a:pPr>
            <a:r>
              <a:t/>
            </a:r>
            <a:endParaRPr sz="1400">
              <a:solidFill>
                <a:srgbClr val="023143"/>
              </a:solidFill>
              <a:latin typeface="Albert Sans"/>
              <a:ea typeface="Albert Sans"/>
              <a:cs typeface="Albert Sans"/>
              <a:sym typeface="Albert Sans"/>
            </a:endParaRPr>
          </a:p>
          <a:p>
            <a:pPr indent="0" lvl="0" marL="0" rtl="0" algn="l">
              <a:lnSpc>
                <a:spcPct val="115000"/>
              </a:lnSpc>
              <a:spcBef>
                <a:spcPts val="0"/>
              </a:spcBef>
              <a:spcAft>
                <a:spcPts val="0"/>
              </a:spcAft>
              <a:buNone/>
            </a:pPr>
            <a:r>
              <a:rPr lang="en" sz="1400">
                <a:solidFill>
                  <a:srgbClr val="023143"/>
                </a:solidFill>
                <a:latin typeface="Albert Sans"/>
                <a:ea typeface="Albert Sans"/>
                <a:cs typeface="Albert Sans"/>
                <a:sym typeface="Albert Sans"/>
              </a:rPr>
              <a:t>100% reacted positively and </a:t>
            </a:r>
            <a:endParaRPr sz="1400">
              <a:solidFill>
                <a:srgbClr val="023143"/>
              </a:solidFill>
              <a:latin typeface="Albert Sans"/>
              <a:ea typeface="Albert Sans"/>
              <a:cs typeface="Albert Sans"/>
              <a:sym typeface="Albert Sans"/>
            </a:endParaRPr>
          </a:p>
          <a:p>
            <a:pPr indent="-317500" lvl="0" marL="457200" rtl="0" algn="l">
              <a:lnSpc>
                <a:spcPct val="115000"/>
              </a:lnSpc>
              <a:spcBef>
                <a:spcPts val="0"/>
              </a:spcBef>
              <a:spcAft>
                <a:spcPts val="0"/>
              </a:spcAft>
              <a:buClr>
                <a:srgbClr val="023143"/>
              </a:buClr>
              <a:buSzPts val="1400"/>
              <a:buFont typeface="Albert Sans"/>
              <a:buChar char="-"/>
            </a:pPr>
            <a:r>
              <a:rPr lang="en" sz="1400">
                <a:solidFill>
                  <a:srgbClr val="023143"/>
                </a:solidFill>
                <a:latin typeface="Albert Sans"/>
                <a:ea typeface="Albert Sans"/>
                <a:cs typeface="Albert Sans"/>
                <a:sym typeface="Albert Sans"/>
              </a:rPr>
              <a:t>Even those with fear or heights → </a:t>
            </a:r>
            <a:endParaRPr sz="1400">
              <a:solidFill>
                <a:srgbClr val="023143"/>
              </a:solidFill>
              <a:latin typeface="Albert Sans"/>
              <a:ea typeface="Albert Sans"/>
              <a:cs typeface="Albert Sans"/>
              <a:sym typeface="Albert Sans"/>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2a480a90c16_2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2a480a90c16_2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600">
                <a:solidFill>
                  <a:srgbClr val="023143"/>
                </a:solidFill>
                <a:latin typeface="Albert Sans"/>
                <a:ea typeface="Albert Sans"/>
                <a:cs typeface="Albert Sans"/>
                <a:sym typeface="Albert Sans"/>
              </a:rPr>
              <a:t>Frustrated with shuttle delays and the time it takes to walk long distances</a:t>
            </a:r>
            <a:endParaRPr sz="1600">
              <a:solidFill>
                <a:srgbClr val="023143"/>
              </a:solidFill>
              <a:latin typeface="Albert Sans"/>
              <a:ea typeface="Albert Sans"/>
              <a:cs typeface="Albert Sans"/>
              <a:sym typeface="Albert Sans"/>
            </a:endParaRPr>
          </a:p>
          <a:p>
            <a:pPr indent="0" lvl="0" marL="0" rtl="0" algn="l">
              <a:lnSpc>
                <a:spcPct val="115000"/>
              </a:lnSpc>
              <a:spcBef>
                <a:spcPts val="0"/>
              </a:spcBef>
              <a:spcAft>
                <a:spcPts val="0"/>
              </a:spcAft>
              <a:buClr>
                <a:schemeClr val="dk1"/>
              </a:buClr>
              <a:buSzPts val="1100"/>
              <a:buFont typeface="Arial"/>
              <a:buNone/>
            </a:pPr>
            <a:r>
              <a:rPr lang="en" sz="1600">
                <a:solidFill>
                  <a:srgbClr val="023143"/>
                </a:solidFill>
                <a:latin typeface="Albert Sans"/>
                <a:ea typeface="Albert Sans"/>
                <a:cs typeface="Albert Sans"/>
                <a:sym typeface="Albert Sans"/>
              </a:rPr>
              <a:t>Owns a car but avoids driving due to limited parking availability</a:t>
            </a:r>
            <a:endParaRPr sz="1600">
              <a:solidFill>
                <a:srgbClr val="023143"/>
              </a:solidFill>
              <a:latin typeface="Albert Sans"/>
              <a:ea typeface="Albert Sans"/>
              <a:cs typeface="Albert Sans"/>
              <a:sym typeface="Albert Sans"/>
            </a:endParaRPr>
          </a:p>
          <a:p>
            <a:pPr indent="0" lvl="0" marL="0" rtl="0" algn="l">
              <a:lnSpc>
                <a:spcPct val="115000"/>
              </a:lnSpc>
              <a:spcBef>
                <a:spcPts val="0"/>
              </a:spcBef>
              <a:spcAft>
                <a:spcPts val="0"/>
              </a:spcAft>
              <a:buClr>
                <a:schemeClr val="dk1"/>
              </a:buClr>
              <a:buSzPts val="1100"/>
              <a:buFont typeface="Arial"/>
              <a:buNone/>
            </a:pPr>
            <a:r>
              <a:t/>
            </a:r>
            <a:endParaRPr sz="1600">
              <a:solidFill>
                <a:srgbClr val="023143"/>
              </a:solidFill>
              <a:latin typeface="Albert Sans"/>
              <a:ea typeface="Albert Sans"/>
              <a:cs typeface="Albert Sans"/>
              <a:sym typeface="Albert Sans"/>
            </a:endParaRPr>
          </a:p>
          <a:p>
            <a:pPr indent="0" lvl="0" marL="0" rtl="0" algn="l">
              <a:spcBef>
                <a:spcPts val="0"/>
              </a:spcBef>
              <a:spcAft>
                <a:spcPts val="0"/>
              </a:spcAft>
              <a:buNone/>
            </a:pPr>
            <a:r>
              <a:rPr lang="en"/>
              <a:t>Highlight how busy he is</a:t>
            </a:r>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Needs &amp; Preferences:</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Values convenience and time-saving solutions.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Environmentally conscious, prefers sustainable transportation options.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Enjoys campus activities and would appreciate an innovative system that improves quality of life</a:t>
            </a:r>
            <a:endParaRPr>
              <a:solidFill>
                <a:schemeClr val="dk1"/>
              </a:solidFill>
            </a:endParaRPr>
          </a:p>
          <a:p>
            <a:pPr indent="0" lvl="0" marL="0" rtl="0" algn="l">
              <a:spcBef>
                <a:spcPts val="1200"/>
              </a:spcBef>
              <a:spcAft>
                <a:spcPts val="0"/>
              </a:spcAft>
              <a:buNone/>
            </a:pPr>
            <a:r>
              <a:t/>
            </a:r>
            <a:endParaRPr/>
          </a:p>
          <a:p>
            <a:pPr indent="0" lvl="0" marL="0" rtl="0" algn="l">
              <a:spcBef>
                <a:spcPts val="0"/>
              </a:spcBef>
              <a:spcAft>
                <a:spcPts val="0"/>
              </a:spcAft>
              <a:buNone/>
            </a:pPr>
            <a:r>
              <a:rPr lang="en"/>
              <a:t>Add in direct quote from the focus group notes- person 8</a:t>
            </a:r>
            <a:endParaRPr/>
          </a:p>
          <a:p>
            <a:pPr indent="-298450" lvl="0" marL="457200" rtl="0" algn="l">
              <a:spcBef>
                <a:spcPts val="0"/>
              </a:spcBef>
              <a:spcAft>
                <a:spcPts val="0"/>
              </a:spcAft>
              <a:buSzPts val="1100"/>
              <a:buChar char="-"/>
            </a:pPr>
            <a:r>
              <a:rPr lang="en"/>
              <a:t>Values efficiency,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a480a90c16_2_10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2a480a90c16_2_10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Fast and convenient.</a:t>
            </a:r>
            <a:endParaRPr/>
          </a:p>
          <a:p>
            <a:pPr indent="0" lvl="0" marL="0" rtl="0" algn="l">
              <a:spcBef>
                <a:spcPts val="0"/>
              </a:spcBef>
              <a:spcAft>
                <a:spcPts val="0"/>
              </a:spcAft>
              <a:buNone/>
            </a:pPr>
            <a:r>
              <a:rPr lang="en"/>
              <a:t>	from the point to the bschool going by zipline (not including the time to get on and off but still) should take a little under two mins </a:t>
            </a:r>
            <a:br>
              <a:rPr lang="en"/>
            </a:br>
            <a:r>
              <a:rPr lang="en"/>
              <a:t>	Average about 15 mins by </a:t>
            </a:r>
            <a:r>
              <a:rPr lang="en"/>
              <a:t>traditional</a:t>
            </a:r>
            <a:r>
              <a:rPr lang="en"/>
              <a:t> transportation options. </a:t>
            </a:r>
            <a:endParaRPr/>
          </a:p>
          <a:p>
            <a:pPr indent="0" lvl="0" marL="0" rtl="0" algn="l">
              <a:spcBef>
                <a:spcPts val="0"/>
              </a:spcBef>
              <a:spcAft>
                <a:spcPts val="0"/>
              </a:spcAft>
              <a:buNone/>
            </a:pPr>
            <a:r>
              <a:rPr lang="en"/>
              <a:t>s</a:t>
            </a:r>
            <a:r>
              <a:rPr lang="en"/>
              <a:t>ustainability </a:t>
            </a:r>
            <a:endParaRPr/>
          </a:p>
          <a:p>
            <a:pPr indent="0" lvl="0" marL="0" rtl="0" algn="l">
              <a:spcBef>
                <a:spcPts val="0"/>
              </a:spcBef>
              <a:spcAft>
                <a:spcPts val="0"/>
              </a:spcAft>
              <a:buNone/>
            </a:pPr>
            <a:r>
              <a:rPr lang="en"/>
              <a:t>	Align with college sustainability goal, near zero emission compare to others </a:t>
            </a:r>
            <a:r>
              <a:rPr lang="en"/>
              <a:t>transportation. </a:t>
            </a:r>
            <a:endParaRPr/>
          </a:p>
          <a:p>
            <a:pPr indent="0" lvl="0" marL="0" rtl="0" algn="l">
              <a:spcBef>
                <a:spcPts val="0"/>
              </a:spcBef>
              <a:spcAft>
                <a:spcPts val="0"/>
              </a:spcAft>
              <a:buNone/>
            </a:pPr>
            <a:r>
              <a:rPr lang="en"/>
              <a:t>Students think it will improve quality of life on campus, also improve campus reputation across the nation.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54" name="Shape 54"/>
        <p:cNvGrpSpPr/>
        <p:nvPr/>
      </p:nvGrpSpPr>
      <p:grpSpPr>
        <a:xfrm>
          <a:off x="0" y="0"/>
          <a:ext cx="0" cy="0"/>
          <a:chOff x="0" y="0"/>
          <a:chExt cx="0" cy="0"/>
        </a:xfrm>
      </p:grpSpPr>
      <p:sp>
        <p:nvSpPr>
          <p:cNvPr id="55" name="Google Shape;55;p14"/>
          <p:cNvSpPr/>
          <p:nvPr>
            <p:ph idx="2" type="pic"/>
          </p:nvPr>
        </p:nvSpPr>
        <p:spPr>
          <a:xfrm>
            <a:off x="8596800" y="223475"/>
            <a:ext cx="318600" cy="318600"/>
          </a:xfrm>
          <a:prstGeom prst="ellipse">
            <a:avLst/>
          </a:prstGeom>
          <a:noFill/>
          <a:ln>
            <a:noFill/>
          </a:ln>
        </p:spPr>
      </p:sp>
      <p:sp>
        <p:nvSpPr>
          <p:cNvPr id="56" name="Google Shape;56;p14"/>
          <p:cNvSpPr txBox="1"/>
          <p:nvPr>
            <p:ph type="title"/>
          </p:nvPr>
        </p:nvSpPr>
        <p:spPr>
          <a:xfrm>
            <a:off x="3780304" y="889050"/>
            <a:ext cx="4446900" cy="1866000"/>
          </a:xfrm>
          <a:prstGeom prst="rect">
            <a:avLst/>
          </a:prstGeom>
        </p:spPr>
        <p:txBody>
          <a:bodyPr anchorCtr="0" anchor="t" bIns="91425" lIns="91425" spcFirstLastPara="1" rIns="91425" wrap="square" tIns="91425">
            <a:noAutofit/>
          </a:bodyPr>
          <a:lstStyle>
            <a:lvl1pPr lvl="0">
              <a:lnSpc>
                <a:spcPct val="86000"/>
              </a:lnSpc>
              <a:spcBef>
                <a:spcPts val="0"/>
              </a:spcBef>
              <a:spcAft>
                <a:spcPts val="0"/>
              </a:spcAft>
              <a:buSzPts val="7200"/>
              <a:buFont typeface="Nanum Myeongjo"/>
              <a:buNone/>
              <a:defRPr sz="7200"/>
            </a:lvl1pPr>
            <a:lvl2pPr lvl="1">
              <a:lnSpc>
                <a:spcPct val="86000"/>
              </a:lnSpc>
              <a:spcBef>
                <a:spcPts val="0"/>
              </a:spcBef>
              <a:spcAft>
                <a:spcPts val="0"/>
              </a:spcAft>
              <a:buSzPts val="1400"/>
              <a:buNone/>
              <a:defRPr/>
            </a:lvl2pPr>
            <a:lvl3pPr lvl="2">
              <a:lnSpc>
                <a:spcPct val="86000"/>
              </a:lnSpc>
              <a:spcBef>
                <a:spcPts val="0"/>
              </a:spcBef>
              <a:spcAft>
                <a:spcPts val="0"/>
              </a:spcAft>
              <a:buSzPts val="1400"/>
              <a:buNone/>
              <a:defRPr/>
            </a:lvl3pPr>
            <a:lvl4pPr lvl="3">
              <a:lnSpc>
                <a:spcPct val="86000"/>
              </a:lnSpc>
              <a:spcBef>
                <a:spcPts val="0"/>
              </a:spcBef>
              <a:spcAft>
                <a:spcPts val="0"/>
              </a:spcAft>
              <a:buSzPts val="1400"/>
              <a:buNone/>
              <a:defRPr/>
            </a:lvl4pPr>
            <a:lvl5pPr lvl="4">
              <a:lnSpc>
                <a:spcPct val="86000"/>
              </a:lnSpc>
              <a:spcBef>
                <a:spcPts val="0"/>
              </a:spcBef>
              <a:spcAft>
                <a:spcPts val="0"/>
              </a:spcAft>
              <a:buSzPts val="1400"/>
              <a:buNone/>
              <a:defRPr/>
            </a:lvl5pPr>
            <a:lvl6pPr lvl="5">
              <a:lnSpc>
                <a:spcPct val="86000"/>
              </a:lnSpc>
              <a:spcBef>
                <a:spcPts val="0"/>
              </a:spcBef>
              <a:spcAft>
                <a:spcPts val="0"/>
              </a:spcAft>
              <a:buSzPts val="1400"/>
              <a:buNone/>
              <a:defRPr/>
            </a:lvl6pPr>
            <a:lvl7pPr lvl="6">
              <a:lnSpc>
                <a:spcPct val="86000"/>
              </a:lnSpc>
              <a:spcBef>
                <a:spcPts val="0"/>
              </a:spcBef>
              <a:spcAft>
                <a:spcPts val="0"/>
              </a:spcAft>
              <a:buSzPts val="1400"/>
              <a:buNone/>
              <a:defRPr/>
            </a:lvl7pPr>
            <a:lvl8pPr lvl="7">
              <a:lnSpc>
                <a:spcPct val="86000"/>
              </a:lnSpc>
              <a:spcBef>
                <a:spcPts val="0"/>
              </a:spcBef>
              <a:spcAft>
                <a:spcPts val="0"/>
              </a:spcAft>
              <a:buSzPts val="1400"/>
              <a:buNone/>
              <a:defRPr/>
            </a:lvl8pPr>
            <a:lvl9pPr lvl="8">
              <a:lnSpc>
                <a:spcPct val="86000"/>
              </a:lnSpc>
              <a:spcBef>
                <a:spcPts val="0"/>
              </a:spcBef>
              <a:spcAft>
                <a:spcPts val="0"/>
              </a:spcAft>
              <a:buSzPts val="1400"/>
              <a:buNone/>
              <a:defRPr/>
            </a:lvl9pPr>
          </a:lstStyle>
          <a:p/>
        </p:txBody>
      </p:sp>
      <p:sp>
        <p:nvSpPr>
          <p:cNvPr id="57" name="Google Shape;57;p14"/>
          <p:cNvSpPr txBox="1"/>
          <p:nvPr>
            <p:ph idx="3" type="title"/>
          </p:nvPr>
        </p:nvSpPr>
        <p:spPr>
          <a:xfrm>
            <a:off x="3821131" y="38070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14"/>
          <p:cNvSpPr txBox="1"/>
          <p:nvPr>
            <p:ph idx="1" type="subTitle"/>
          </p:nvPr>
        </p:nvSpPr>
        <p:spPr>
          <a:xfrm>
            <a:off x="3829943"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59" name="Google Shape;59;p14"/>
          <p:cNvSpPr txBox="1"/>
          <p:nvPr>
            <p:ph idx="4" type="subTitle"/>
          </p:nvPr>
        </p:nvSpPr>
        <p:spPr>
          <a:xfrm>
            <a:off x="5258968"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60" name="Google Shape;60;p14"/>
          <p:cNvSpPr/>
          <p:nvPr>
            <p:ph idx="5" type="pic"/>
          </p:nvPr>
        </p:nvSpPr>
        <p:spPr>
          <a:xfrm>
            <a:off x="228600" y="223475"/>
            <a:ext cx="2857200" cy="2348100"/>
          </a:xfrm>
          <a:prstGeom prst="round2SameRect">
            <a:avLst>
              <a:gd fmla="val 4621" name="adj1"/>
              <a:gd fmla="val 0" name="adj2"/>
            </a:avLst>
          </a:prstGeom>
          <a:noFill/>
          <a:ln>
            <a:noFill/>
          </a:ln>
        </p:spPr>
      </p:sp>
      <p:sp>
        <p:nvSpPr>
          <p:cNvPr id="61" name="Google Shape;61;p14"/>
          <p:cNvSpPr/>
          <p:nvPr>
            <p:ph idx="6" type="pic"/>
          </p:nvPr>
        </p:nvSpPr>
        <p:spPr>
          <a:xfrm rot="10800000">
            <a:off x="228600" y="2564446"/>
            <a:ext cx="2857200" cy="2348100"/>
          </a:xfrm>
          <a:prstGeom prst="round2SameRect">
            <a:avLst>
              <a:gd fmla="val 5506" name="adj1"/>
              <a:gd fmla="val 0" name="adj2"/>
            </a:avLst>
          </a:prstGeom>
          <a:noFill/>
          <a:ln>
            <a:noFill/>
          </a:ln>
        </p:spPr>
      </p:sp>
      <p:sp>
        <p:nvSpPr>
          <p:cNvPr id="62" name="Google Shape;62;p1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162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st of 4" type="secHead">
  <p:cSld name="SECTION_HEADER">
    <p:spTree>
      <p:nvGrpSpPr>
        <p:cNvPr id="63" name="Shape 63"/>
        <p:cNvGrpSpPr/>
        <p:nvPr/>
      </p:nvGrpSpPr>
      <p:grpSpPr>
        <a:xfrm>
          <a:off x="0" y="0"/>
          <a:ext cx="0" cy="0"/>
          <a:chOff x="0" y="0"/>
          <a:chExt cx="0" cy="0"/>
        </a:xfrm>
      </p:grpSpPr>
      <p:sp>
        <p:nvSpPr>
          <p:cNvPr id="64" name="Google Shape;64;p15"/>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15"/>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6" name="Google Shape;66;p15"/>
          <p:cNvSpPr txBox="1"/>
          <p:nvPr>
            <p:ph idx="3" type="title"/>
          </p:nvPr>
        </p:nvSpPr>
        <p:spPr>
          <a:xfrm>
            <a:off x="4469650" y="17540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7" name="Google Shape;67;p15"/>
          <p:cNvSpPr txBox="1"/>
          <p:nvPr>
            <p:ph idx="4" type="title"/>
          </p:nvPr>
        </p:nvSpPr>
        <p:spPr>
          <a:xfrm>
            <a:off x="4469650" y="257470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8" name="Google Shape;68;p15"/>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9" name="Google Shape;69;p15"/>
          <p:cNvSpPr/>
          <p:nvPr>
            <p:ph idx="6" type="pic"/>
          </p:nvPr>
        </p:nvSpPr>
        <p:spPr>
          <a:xfrm>
            <a:off x="8596800" y="223475"/>
            <a:ext cx="318600" cy="318600"/>
          </a:xfrm>
          <a:prstGeom prst="ellipse">
            <a:avLst/>
          </a:prstGeom>
          <a:noFill/>
          <a:ln>
            <a:noFill/>
          </a:ln>
        </p:spPr>
      </p:sp>
      <p:sp>
        <p:nvSpPr>
          <p:cNvPr id="70" name="Google Shape;70;p1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Purple">
  <p:cSld name="CUSTOM">
    <p:bg>
      <p:bgPr>
        <a:solidFill>
          <a:schemeClr val="lt2"/>
        </a:solidFill>
      </p:bgPr>
    </p:bg>
    <p:spTree>
      <p:nvGrpSpPr>
        <p:cNvPr id="71" name="Shape 71"/>
        <p:cNvGrpSpPr/>
        <p:nvPr/>
      </p:nvGrpSpPr>
      <p:grpSpPr>
        <a:xfrm>
          <a:off x="0" y="0"/>
          <a:ext cx="0" cy="0"/>
          <a:chOff x="0" y="0"/>
          <a:chExt cx="0" cy="0"/>
        </a:xfrm>
      </p:grpSpPr>
      <p:sp>
        <p:nvSpPr>
          <p:cNvPr id="72" name="Google Shape;72;p16"/>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3" name="Google Shape;73;p16"/>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6"/>
          <p:cNvSpPr/>
          <p:nvPr>
            <p:ph idx="2" type="pic"/>
          </p:nvPr>
        </p:nvSpPr>
        <p:spPr>
          <a:xfrm>
            <a:off x="8596800" y="223475"/>
            <a:ext cx="318600" cy="318600"/>
          </a:xfrm>
          <a:prstGeom prst="ellipse">
            <a:avLst/>
          </a:prstGeom>
          <a:noFill/>
          <a:ln>
            <a:noFill/>
          </a:ln>
        </p:spPr>
      </p:sp>
      <p:sp>
        <p:nvSpPr>
          <p:cNvPr id="75" name="Google Shape;75;p16"/>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6" name="Google Shape;76;p1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Green">
  <p:cSld name="CUSTOM_5">
    <p:bg>
      <p:bgPr>
        <a:solidFill>
          <a:schemeClr val="accent1"/>
        </a:solidFill>
      </p:bgPr>
    </p:bg>
    <p:spTree>
      <p:nvGrpSpPr>
        <p:cNvPr id="77" name="Shape 77"/>
        <p:cNvGrpSpPr/>
        <p:nvPr/>
      </p:nvGrpSpPr>
      <p:grpSpPr>
        <a:xfrm>
          <a:off x="0" y="0"/>
          <a:ext cx="0" cy="0"/>
          <a:chOff x="0" y="0"/>
          <a:chExt cx="0" cy="0"/>
        </a:xfrm>
      </p:grpSpPr>
      <p:sp>
        <p:nvSpPr>
          <p:cNvPr id="78" name="Google Shape;78;p17"/>
          <p:cNvSpPr/>
          <p:nvPr>
            <p:ph idx="2" type="pic"/>
          </p:nvPr>
        </p:nvSpPr>
        <p:spPr>
          <a:xfrm>
            <a:off x="8596800" y="223475"/>
            <a:ext cx="318600" cy="318600"/>
          </a:xfrm>
          <a:prstGeom prst="ellipse">
            <a:avLst/>
          </a:prstGeom>
          <a:noFill/>
          <a:ln>
            <a:noFill/>
          </a:ln>
        </p:spPr>
      </p:sp>
      <p:sp>
        <p:nvSpPr>
          <p:cNvPr id="79" name="Google Shape;79;p17"/>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80" name="Google Shape;80;p17"/>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7"/>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2" name="Google Shape;82;p1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eal">
  <p:cSld name="CUSTOM_5_1">
    <p:bg>
      <p:bgPr>
        <a:solidFill>
          <a:schemeClr val="accent2"/>
        </a:solidFill>
      </p:bgPr>
    </p:bg>
    <p:spTree>
      <p:nvGrpSpPr>
        <p:cNvPr id="83" name="Shape 83"/>
        <p:cNvGrpSpPr/>
        <p:nvPr/>
      </p:nvGrpSpPr>
      <p:grpSpPr>
        <a:xfrm>
          <a:off x="0" y="0"/>
          <a:ext cx="0" cy="0"/>
          <a:chOff x="0" y="0"/>
          <a:chExt cx="0" cy="0"/>
        </a:xfrm>
      </p:grpSpPr>
      <p:sp>
        <p:nvSpPr>
          <p:cNvPr id="84" name="Google Shape;84;p18"/>
          <p:cNvSpPr/>
          <p:nvPr>
            <p:ph idx="2" type="pic"/>
          </p:nvPr>
        </p:nvSpPr>
        <p:spPr>
          <a:xfrm>
            <a:off x="8596800" y="223475"/>
            <a:ext cx="318600" cy="318600"/>
          </a:xfrm>
          <a:prstGeom prst="ellipse">
            <a:avLst/>
          </a:prstGeom>
          <a:noFill/>
          <a:ln>
            <a:noFill/>
          </a:ln>
        </p:spPr>
      </p:sp>
      <p:sp>
        <p:nvSpPr>
          <p:cNvPr id="85" name="Google Shape;85;p18"/>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86" name="Google Shape;86;p18"/>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8" name="Google Shape;88;p1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Blue">
  <p:cSld name="CUSTOM_5_1_1">
    <p:bg>
      <p:bgPr>
        <a:solidFill>
          <a:schemeClr val="accent4"/>
        </a:solidFill>
      </p:bgPr>
    </p:bg>
    <p:spTree>
      <p:nvGrpSpPr>
        <p:cNvPr id="89" name="Shape 89"/>
        <p:cNvGrpSpPr/>
        <p:nvPr/>
      </p:nvGrpSpPr>
      <p:grpSpPr>
        <a:xfrm>
          <a:off x="0" y="0"/>
          <a:ext cx="0" cy="0"/>
          <a:chOff x="0" y="0"/>
          <a:chExt cx="0" cy="0"/>
        </a:xfrm>
      </p:grpSpPr>
      <p:sp>
        <p:nvSpPr>
          <p:cNvPr id="90" name="Google Shape;90;p19"/>
          <p:cNvSpPr/>
          <p:nvPr>
            <p:ph idx="2" type="pic"/>
          </p:nvPr>
        </p:nvSpPr>
        <p:spPr>
          <a:xfrm>
            <a:off x="8596800" y="223475"/>
            <a:ext cx="318600" cy="318600"/>
          </a:xfrm>
          <a:prstGeom prst="ellipse">
            <a:avLst/>
          </a:prstGeom>
          <a:noFill/>
          <a:ln>
            <a:noFill/>
          </a:ln>
        </p:spPr>
      </p:sp>
      <p:sp>
        <p:nvSpPr>
          <p:cNvPr id="91" name="Google Shape;91;p19"/>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92" name="Google Shape;92;p19"/>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3" name="Google Shape;93;p19"/>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4" name="Google Shape;94;p1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
    <p:bg>
      <p:bgPr>
        <a:solidFill>
          <a:schemeClr val="lt1"/>
        </a:solidFill>
      </p:bgPr>
    </p:bg>
    <p:spTree>
      <p:nvGrpSpPr>
        <p:cNvPr id="95" name="Shape 95"/>
        <p:cNvGrpSpPr/>
        <p:nvPr/>
      </p:nvGrpSpPr>
      <p:grpSpPr>
        <a:xfrm>
          <a:off x="0" y="0"/>
          <a:ext cx="0" cy="0"/>
          <a:chOff x="0" y="0"/>
          <a:chExt cx="0" cy="0"/>
        </a:xfrm>
      </p:grpSpPr>
      <p:sp>
        <p:nvSpPr>
          <p:cNvPr id="96" name="Google Shape;96;p20"/>
          <p:cNvSpPr/>
          <p:nvPr>
            <p:ph idx="2" type="pic"/>
          </p:nvPr>
        </p:nvSpPr>
        <p:spPr>
          <a:xfrm>
            <a:off x="8596800" y="223475"/>
            <a:ext cx="318600" cy="318600"/>
          </a:xfrm>
          <a:prstGeom prst="ellipse">
            <a:avLst/>
          </a:prstGeom>
          <a:noFill/>
          <a:ln>
            <a:noFill/>
          </a:ln>
        </p:spPr>
      </p:sp>
      <p:sp>
        <p:nvSpPr>
          <p:cNvPr id="97" name="Google Shape;97;p20"/>
          <p:cNvSpPr txBox="1"/>
          <p:nvPr>
            <p:ph idx="1" type="subTitle"/>
          </p:nvPr>
        </p:nvSpPr>
        <p:spPr>
          <a:xfrm>
            <a:off x="4627750" y="1204950"/>
            <a:ext cx="2489700" cy="36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8" name="Google Shape;98;p20"/>
          <p:cNvSpPr txBox="1"/>
          <p:nvPr>
            <p:ph idx="3" type="body"/>
          </p:nvPr>
        </p:nvSpPr>
        <p:spPr>
          <a:xfrm>
            <a:off x="4627750" y="1592350"/>
            <a:ext cx="25392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99" name="Google Shape;99;p20"/>
          <p:cNvSpPr/>
          <p:nvPr>
            <p:ph idx="4" type="pic"/>
          </p:nvPr>
        </p:nvSpPr>
        <p:spPr>
          <a:xfrm rot="-5400000">
            <a:off x="1529325" y="1257825"/>
            <a:ext cx="3114600" cy="2619600"/>
          </a:xfrm>
          <a:prstGeom prst="round2SameRect">
            <a:avLst>
              <a:gd fmla="val 3848" name="adj1"/>
              <a:gd fmla="val 0" name="adj2"/>
            </a:avLst>
          </a:prstGeom>
          <a:noFill/>
          <a:ln>
            <a:noFill/>
          </a:ln>
        </p:spPr>
      </p:sp>
      <p:sp>
        <p:nvSpPr>
          <p:cNvPr id="100" name="Google Shape;100;p20"/>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01" name="Google Shape;101;p2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latin typeface="Nanum Myeongjo"/>
                <a:ea typeface="Nanum Myeongjo"/>
                <a:cs typeface="Nanum Myeongjo"/>
                <a:sym typeface="Nanum Myeongjo"/>
              </a:defRPr>
            </a:lvl1pPr>
            <a:lvl2pPr lvl="1">
              <a:buNone/>
              <a:defRPr>
                <a:solidFill>
                  <a:schemeClr val="dk2"/>
                </a:solidFill>
                <a:latin typeface="Nanum Myeongjo"/>
                <a:ea typeface="Nanum Myeongjo"/>
                <a:cs typeface="Nanum Myeongjo"/>
                <a:sym typeface="Nanum Myeongjo"/>
              </a:defRPr>
            </a:lvl2pPr>
            <a:lvl3pPr lvl="2">
              <a:buNone/>
              <a:defRPr>
                <a:solidFill>
                  <a:schemeClr val="dk2"/>
                </a:solidFill>
                <a:latin typeface="Nanum Myeongjo"/>
                <a:ea typeface="Nanum Myeongjo"/>
                <a:cs typeface="Nanum Myeongjo"/>
                <a:sym typeface="Nanum Myeongjo"/>
              </a:defRPr>
            </a:lvl3pPr>
            <a:lvl4pPr lvl="3">
              <a:buNone/>
              <a:defRPr>
                <a:solidFill>
                  <a:schemeClr val="dk2"/>
                </a:solidFill>
                <a:latin typeface="Nanum Myeongjo"/>
                <a:ea typeface="Nanum Myeongjo"/>
                <a:cs typeface="Nanum Myeongjo"/>
                <a:sym typeface="Nanum Myeongjo"/>
              </a:defRPr>
            </a:lvl4pPr>
            <a:lvl5pPr lvl="4">
              <a:buNone/>
              <a:defRPr>
                <a:solidFill>
                  <a:schemeClr val="dk2"/>
                </a:solidFill>
                <a:latin typeface="Nanum Myeongjo"/>
                <a:ea typeface="Nanum Myeongjo"/>
                <a:cs typeface="Nanum Myeongjo"/>
                <a:sym typeface="Nanum Myeongjo"/>
              </a:defRPr>
            </a:lvl5pPr>
            <a:lvl6pPr lvl="5">
              <a:buNone/>
              <a:defRPr>
                <a:solidFill>
                  <a:schemeClr val="dk2"/>
                </a:solidFill>
                <a:latin typeface="Nanum Myeongjo"/>
                <a:ea typeface="Nanum Myeongjo"/>
                <a:cs typeface="Nanum Myeongjo"/>
                <a:sym typeface="Nanum Myeongjo"/>
              </a:defRPr>
            </a:lvl6pPr>
            <a:lvl7pPr lvl="6">
              <a:buNone/>
              <a:defRPr>
                <a:solidFill>
                  <a:schemeClr val="dk2"/>
                </a:solidFill>
                <a:latin typeface="Nanum Myeongjo"/>
                <a:ea typeface="Nanum Myeongjo"/>
                <a:cs typeface="Nanum Myeongjo"/>
                <a:sym typeface="Nanum Myeongjo"/>
              </a:defRPr>
            </a:lvl7pPr>
            <a:lvl8pPr lvl="7">
              <a:buNone/>
              <a:defRPr>
                <a:solidFill>
                  <a:schemeClr val="dk2"/>
                </a:solidFill>
                <a:latin typeface="Nanum Myeongjo"/>
                <a:ea typeface="Nanum Myeongjo"/>
                <a:cs typeface="Nanum Myeongjo"/>
                <a:sym typeface="Nanum Myeongjo"/>
              </a:defRPr>
            </a:lvl8pPr>
            <a:lvl9pPr lvl="8">
              <a:buNone/>
              <a:defRPr>
                <a:solidFill>
                  <a:schemeClr val="dk2"/>
                </a:solidFill>
                <a:latin typeface="Nanum Myeongjo"/>
                <a:ea typeface="Nanum Myeongjo"/>
                <a:cs typeface="Nanum Myeongjo"/>
                <a:sym typeface="Nanum Myeongj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636">
          <p15:clr>
            <a:srgbClr val="E46962"/>
          </p15:clr>
        </p15:guide>
        <p15:guide id="2" orient="horz" pos="2604">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p:cSld name="CUSTOM_2">
    <p:bg>
      <p:bgPr>
        <a:solidFill>
          <a:schemeClr val="lt2"/>
        </a:solidFill>
      </p:bgPr>
    </p:bg>
    <p:spTree>
      <p:nvGrpSpPr>
        <p:cNvPr id="102" name="Shape 102"/>
        <p:cNvGrpSpPr/>
        <p:nvPr/>
      </p:nvGrpSpPr>
      <p:grpSpPr>
        <a:xfrm>
          <a:off x="0" y="0"/>
          <a:ext cx="0" cy="0"/>
          <a:chOff x="0" y="0"/>
          <a:chExt cx="0" cy="0"/>
        </a:xfrm>
      </p:grpSpPr>
      <p:sp>
        <p:nvSpPr>
          <p:cNvPr id="103" name="Google Shape;103;p21"/>
          <p:cNvSpPr/>
          <p:nvPr>
            <p:ph idx="2" type="pic"/>
          </p:nvPr>
        </p:nvSpPr>
        <p:spPr>
          <a:xfrm>
            <a:off x="120000" y="114300"/>
            <a:ext cx="8904000" cy="4914900"/>
          </a:xfrm>
          <a:prstGeom prst="roundRect">
            <a:avLst>
              <a:gd fmla="val 2134" name="adj"/>
            </a:avLst>
          </a:prstGeom>
          <a:noFill/>
          <a:ln>
            <a:noFill/>
          </a:ln>
        </p:spPr>
      </p:sp>
      <p:sp>
        <p:nvSpPr>
          <p:cNvPr id="104" name="Google Shape;104;p2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 Content">
  <p:cSld name="CUSTOM_3">
    <p:bg>
      <p:bgPr>
        <a:solidFill>
          <a:schemeClr val="lt1"/>
        </a:solidFill>
      </p:bgPr>
    </p:bg>
    <p:spTree>
      <p:nvGrpSpPr>
        <p:cNvPr id="105" name="Shape 105"/>
        <p:cNvGrpSpPr/>
        <p:nvPr/>
      </p:nvGrpSpPr>
      <p:grpSpPr>
        <a:xfrm>
          <a:off x="0" y="0"/>
          <a:ext cx="0" cy="0"/>
          <a:chOff x="0" y="0"/>
          <a:chExt cx="0" cy="0"/>
        </a:xfrm>
      </p:grpSpPr>
      <p:sp>
        <p:nvSpPr>
          <p:cNvPr id="106" name="Google Shape;106;p22"/>
          <p:cNvSpPr txBox="1"/>
          <p:nvPr>
            <p:ph idx="1" type="body"/>
          </p:nvPr>
        </p:nvSpPr>
        <p:spPr>
          <a:xfrm>
            <a:off x="5235220" y="2573350"/>
            <a:ext cx="3798300" cy="19077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0"/>
              </a:spcBef>
              <a:spcAft>
                <a:spcPts val="0"/>
              </a:spcAft>
              <a:buClr>
                <a:schemeClr val="dk2"/>
              </a:buClr>
              <a:buSzPts val="1400"/>
              <a:buFont typeface="Albert Sans"/>
              <a:buChar char="○"/>
              <a:defRPr u="none">
                <a:solidFill>
                  <a:schemeClr val="dk2"/>
                </a:solidFill>
              </a:defRPr>
            </a:lvl2pPr>
            <a:lvl3pPr indent="-317500" lvl="2" marL="1371600">
              <a:lnSpc>
                <a:spcPct val="115000"/>
              </a:lnSpc>
              <a:spcBef>
                <a:spcPts val="0"/>
              </a:spcBef>
              <a:spcAft>
                <a:spcPts val="0"/>
              </a:spcAft>
              <a:buClr>
                <a:schemeClr val="dk2"/>
              </a:buClr>
              <a:buSzPts val="1400"/>
              <a:buFont typeface="Albert Sans"/>
              <a:buChar char="■"/>
              <a:defRPr u="none">
                <a:solidFill>
                  <a:schemeClr val="dk2"/>
                </a:solidFill>
              </a:defRPr>
            </a:lvl3pPr>
            <a:lvl4pPr indent="-317500" lvl="3" marL="1828800">
              <a:lnSpc>
                <a:spcPct val="115000"/>
              </a:lnSpc>
              <a:spcBef>
                <a:spcPts val="0"/>
              </a:spcBef>
              <a:spcAft>
                <a:spcPts val="0"/>
              </a:spcAft>
              <a:buClr>
                <a:schemeClr val="dk2"/>
              </a:buClr>
              <a:buSzPts val="1400"/>
              <a:buFont typeface="Albert Sans"/>
              <a:buChar char="●"/>
              <a:defRPr u="none">
                <a:solidFill>
                  <a:schemeClr val="dk2"/>
                </a:solidFill>
              </a:defRPr>
            </a:lvl4pPr>
            <a:lvl5pPr indent="-317500" lvl="4" marL="2286000">
              <a:lnSpc>
                <a:spcPct val="115000"/>
              </a:lnSpc>
              <a:spcBef>
                <a:spcPts val="0"/>
              </a:spcBef>
              <a:spcAft>
                <a:spcPts val="0"/>
              </a:spcAft>
              <a:buClr>
                <a:schemeClr val="dk2"/>
              </a:buClr>
              <a:buSzPts val="1400"/>
              <a:buFont typeface="Albert Sans"/>
              <a:buChar char="○"/>
              <a:defRPr u="none">
                <a:solidFill>
                  <a:schemeClr val="dk2"/>
                </a:solidFill>
              </a:defRPr>
            </a:lvl5pPr>
            <a:lvl6pPr indent="-317500" lvl="5" marL="2743200">
              <a:lnSpc>
                <a:spcPct val="115000"/>
              </a:lnSpc>
              <a:spcBef>
                <a:spcPts val="0"/>
              </a:spcBef>
              <a:spcAft>
                <a:spcPts val="0"/>
              </a:spcAft>
              <a:buClr>
                <a:schemeClr val="dk2"/>
              </a:buClr>
              <a:buSzPts val="1400"/>
              <a:buFont typeface="Albert Sans"/>
              <a:buChar char="■"/>
              <a:defRPr u="none">
                <a:solidFill>
                  <a:schemeClr val="dk2"/>
                </a:solidFill>
              </a:defRPr>
            </a:lvl6pPr>
            <a:lvl7pPr indent="-317500" lvl="6" marL="3200400">
              <a:lnSpc>
                <a:spcPct val="115000"/>
              </a:lnSpc>
              <a:spcBef>
                <a:spcPts val="0"/>
              </a:spcBef>
              <a:spcAft>
                <a:spcPts val="0"/>
              </a:spcAft>
              <a:buClr>
                <a:schemeClr val="dk2"/>
              </a:buClr>
              <a:buSzPts val="1400"/>
              <a:buFont typeface="Albert Sans"/>
              <a:buChar char="●"/>
              <a:defRPr u="none">
                <a:solidFill>
                  <a:schemeClr val="dk2"/>
                </a:solidFill>
              </a:defRPr>
            </a:lvl7pPr>
            <a:lvl8pPr indent="-317500" lvl="7" marL="3657600">
              <a:lnSpc>
                <a:spcPct val="115000"/>
              </a:lnSpc>
              <a:spcBef>
                <a:spcPts val="0"/>
              </a:spcBef>
              <a:spcAft>
                <a:spcPts val="0"/>
              </a:spcAft>
              <a:buClr>
                <a:schemeClr val="dk2"/>
              </a:buClr>
              <a:buSzPts val="1400"/>
              <a:buFont typeface="Albert Sans"/>
              <a:buChar char="○"/>
              <a:defRPr u="none">
                <a:solidFill>
                  <a:schemeClr val="dk2"/>
                </a:solidFill>
              </a:defRPr>
            </a:lvl8pPr>
            <a:lvl9pPr indent="-317500" lvl="8" marL="4114800">
              <a:lnSpc>
                <a:spcPct val="115000"/>
              </a:lnSpc>
              <a:spcBef>
                <a:spcPts val="0"/>
              </a:spcBef>
              <a:spcAft>
                <a:spcPts val="0"/>
              </a:spcAft>
              <a:buClr>
                <a:schemeClr val="dk2"/>
              </a:buClr>
              <a:buSzPts val="1400"/>
              <a:buFont typeface="Albert Sans"/>
              <a:buChar char="■"/>
              <a:defRPr u="none">
                <a:solidFill>
                  <a:schemeClr val="dk2"/>
                </a:solidFill>
              </a:defRPr>
            </a:lvl9pPr>
          </a:lstStyle>
          <a:p/>
        </p:txBody>
      </p:sp>
      <p:sp>
        <p:nvSpPr>
          <p:cNvPr id="107" name="Google Shape;107;p22"/>
          <p:cNvSpPr txBox="1"/>
          <p:nvPr>
            <p:ph idx="2" type="body"/>
          </p:nvPr>
        </p:nvSpPr>
        <p:spPr>
          <a:xfrm>
            <a:off x="5235220" y="750863"/>
            <a:ext cx="37299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08" name="Google Shape;108;p22"/>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9" name="Google Shape;109;p22"/>
          <p:cNvSpPr/>
          <p:nvPr>
            <p:ph idx="3" type="pic"/>
          </p:nvPr>
        </p:nvSpPr>
        <p:spPr>
          <a:xfrm>
            <a:off x="8596800" y="223475"/>
            <a:ext cx="318600" cy="318600"/>
          </a:xfrm>
          <a:prstGeom prst="ellipse">
            <a:avLst/>
          </a:prstGeom>
          <a:noFill/>
          <a:ln>
            <a:noFill/>
          </a:ln>
        </p:spPr>
      </p:sp>
      <p:sp>
        <p:nvSpPr>
          <p:cNvPr id="110" name="Google Shape;110;p22"/>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22"/>
          <p:cNvSpPr/>
          <p:nvPr>
            <p:ph idx="5" type="pic"/>
          </p:nvPr>
        </p:nvSpPr>
        <p:spPr>
          <a:xfrm rot="10800000">
            <a:off x="228600" y="2561290"/>
            <a:ext cx="2262600" cy="2348400"/>
          </a:xfrm>
          <a:prstGeom prst="round1Rect">
            <a:avLst>
              <a:gd fmla="val 4873" name="adj"/>
            </a:avLst>
          </a:prstGeom>
          <a:noFill/>
          <a:ln>
            <a:noFill/>
          </a:ln>
        </p:spPr>
      </p:sp>
      <p:sp>
        <p:nvSpPr>
          <p:cNvPr id="112" name="Google Shape;112;p22"/>
          <p:cNvSpPr/>
          <p:nvPr>
            <p:ph idx="6" type="pic"/>
          </p:nvPr>
        </p:nvSpPr>
        <p:spPr>
          <a:xfrm>
            <a:off x="2486554" y="223525"/>
            <a:ext cx="2262600" cy="2348400"/>
          </a:xfrm>
          <a:prstGeom prst="round1Rect">
            <a:avLst>
              <a:gd fmla="val 4873" name="adj"/>
            </a:avLst>
          </a:prstGeom>
          <a:noFill/>
          <a:ln>
            <a:noFill/>
          </a:ln>
        </p:spPr>
      </p:sp>
      <p:sp>
        <p:nvSpPr>
          <p:cNvPr id="113" name="Google Shape;113;p22"/>
          <p:cNvSpPr/>
          <p:nvPr>
            <p:ph idx="7" type="pic"/>
          </p:nvPr>
        </p:nvSpPr>
        <p:spPr>
          <a:xfrm flipH="1" rot="10800000">
            <a:off x="2486554" y="2561290"/>
            <a:ext cx="2262600" cy="2348400"/>
          </a:xfrm>
          <a:prstGeom prst="round1Rect">
            <a:avLst>
              <a:gd fmla="val 4873" name="adj"/>
            </a:avLst>
          </a:prstGeom>
          <a:noFill/>
          <a:ln>
            <a:noFill/>
          </a:ln>
        </p:spPr>
      </p:sp>
      <p:sp>
        <p:nvSpPr>
          <p:cNvPr id="114" name="Google Shape;114;p22"/>
          <p:cNvSpPr/>
          <p:nvPr>
            <p:ph idx="8" type="pic"/>
          </p:nvPr>
        </p:nvSpPr>
        <p:spPr>
          <a:xfrm flipH="1">
            <a:off x="228600" y="224575"/>
            <a:ext cx="2262600" cy="2348400"/>
          </a:xfrm>
          <a:prstGeom prst="round1Rect">
            <a:avLst>
              <a:gd fmla="val 4873" name="adj"/>
            </a:avLst>
          </a:prstGeom>
          <a:noFill/>
          <a:ln>
            <a:noFill/>
          </a:ln>
        </p:spPr>
      </p:sp>
      <p:sp>
        <p:nvSpPr>
          <p:cNvPr id="115" name="Google Shape;115;p2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latin typeface="Nanum Myeongjo"/>
                <a:ea typeface="Nanum Myeongjo"/>
                <a:cs typeface="Nanum Myeongjo"/>
                <a:sym typeface="Nanum Myeongjo"/>
              </a:defRPr>
            </a:lvl1pPr>
            <a:lvl2pPr lvl="1">
              <a:buNone/>
              <a:defRPr>
                <a:solidFill>
                  <a:schemeClr val="dk2"/>
                </a:solidFill>
                <a:latin typeface="Nanum Myeongjo"/>
                <a:ea typeface="Nanum Myeongjo"/>
                <a:cs typeface="Nanum Myeongjo"/>
                <a:sym typeface="Nanum Myeongjo"/>
              </a:defRPr>
            </a:lvl2pPr>
            <a:lvl3pPr lvl="2">
              <a:buNone/>
              <a:defRPr>
                <a:solidFill>
                  <a:schemeClr val="dk2"/>
                </a:solidFill>
                <a:latin typeface="Nanum Myeongjo"/>
                <a:ea typeface="Nanum Myeongjo"/>
                <a:cs typeface="Nanum Myeongjo"/>
                <a:sym typeface="Nanum Myeongjo"/>
              </a:defRPr>
            </a:lvl3pPr>
            <a:lvl4pPr lvl="3">
              <a:buNone/>
              <a:defRPr>
                <a:solidFill>
                  <a:schemeClr val="dk2"/>
                </a:solidFill>
                <a:latin typeface="Nanum Myeongjo"/>
                <a:ea typeface="Nanum Myeongjo"/>
                <a:cs typeface="Nanum Myeongjo"/>
                <a:sym typeface="Nanum Myeongjo"/>
              </a:defRPr>
            </a:lvl4pPr>
            <a:lvl5pPr lvl="4">
              <a:buNone/>
              <a:defRPr>
                <a:solidFill>
                  <a:schemeClr val="dk2"/>
                </a:solidFill>
                <a:latin typeface="Nanum Myeongjo"/>
                <a:ea typeface="Nanum Myeongjo"/>
                <a:cs typeface="Nanum Myeongjo"/>
                <a:sym typeface="Nanum Myeongjo"/>
              </a:defRPr>
            </a:lvl5pPr>
            <a:lvl6pPr lvl="5">
              <a:buNone/>
              <a:defRPr>
                <a:solidFill>
                  <a:schemeClr val="dk2"/>
                </a:solidFill>
                <a:latin typeface="Nanum Myeongjo"/>
                <a:ea typeface="Nanum Myeongjo"/>
                <a:cs typeface="Nanum Myeongjo"/>
                <a:sym typeface="Nanum Myeongjo"/>
              </a:defRPr>
            </a:lvl6pPr>
            <a:lvl7pPr lvl="6">
              <a:buNone/>
              <a:defRPr>
                <a:solidFill>
                  <a:schemeClr val="dk2"/>
                </a:solidFill>
                <a:latin typeface="Nanum Myeongjo"/>
                <a:ea typeface="Nanum Myeongjo"/>
                <a:cs typeface="Nanum Myeongjo"/>
                <a:sym typeface="Nanum Myeongjo"/>
              </a:defRPr>
            </a:lvl7pPr>
            <a:lvl8pPr lvl="7">
              <a:buNone/>
              <a:defRPr>
                <a:solidFill>
                  <a:schemeClr val="dk2"/>
                </a:solidFill>
                <a:latin typeface="Nanum Myeongjo"/>
                <a:ea typeface="Nanum Myeongjo"/>
                <a:cs typeface="Nanum Myeongjo"/>
                <a:sym typeface="Nanum Myeongjo"/>
              </a:defRPr>
            </a:lvl8pPr>
            <a:lvl9pPr lvl="8">
              <a:buNone/>
              <a:defRPr>
                <a:solidFill>
                  <a:schemeClr val="dk2"/>
                </a:solidFill>
                <a:latin typeface="Nanum Myeongjo"/>
                <a:ea typeface="Nanum Myeongjo"/>
                <a:cs typeface="Nanum Myeongjo"/>
                <a:sym typeface="Nanum Myeongj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_1">
    <p:bg>
      <p:bgPr>
        <a:solidFill>
          <a:schemeClr val="lt2"/>
        </a:solidFill>
      </p:bgPr>
    </p:bg>
    <p:spTree>
      <p:nvGrpSpPr>
        <p:cNvPr id="116" name="Shape 116"/>
        <p:cNvGrpSpPr/>
        <p:nvPr/>
      </p:nvGrpSpPr>
      <p:grpSpPr>
        <a:xfrm>
          <a:off x="0" y="0"/>
          <a:ext cx="0" cy="0"/>
          <a:chOff x="0" y="0"/>
          <a:chExt cx="0" cy="0"/>
        </a:xfrm>
      </p:grpSpPr>
      <p:sp>
        <p:nvSpPr>
          <p:cNvPr id="117" name="Google Shape;117;p23"/>
          <p:cNvSpPr/>
          <p:nvPr>
            <p:ph idx="2" type="pic"/>
          </p:nvPr>
        </p:nvSpPr>
        <p:spPr>
          <a:xfrm>
            <a:off x="114275" y="114300"/>
            <a:ext cx="2919900" cy="2424300"/>
          </a:xfrm>
          <a:prstGeom prst="roundRect">
            <a:avLst>
              <a:gd fmla="val 2134" name="adj"/>
            </a:avLst>
          </a:prstGeom>
          <a:noFill/>
          <a:ln>
            <a:noFill/>
          </a:ln>
        </p:spPr>
      </p:sp>
      <p:sp>
        <p:nvSpPr>
          <p:cNvPr id="118" name="Google Shape;118;p23"/>
          <p:cNvSpPr/>
          <p:nvPr>
            <p:ph idx="3" type="pic"/>
          </p:nvPr>
        </p:nvSpPr>
        <p:spPr>
          <a:xfrm>
            <a:off x="3117080" y="114300"/>
            <a:ext cx="2919900" cy="2424300"/>
          </a:xfrm>
          <a:prstGeom prst="roundRect">
            <a:avLst>
              <a:gd fmla="val 2134" name="adj"/>
            </a:avLst>
          </a:prstGeom>
          <a:noFill/>
          <a:ln>
            <a:noFill/>
          </a:ln>
        </p:spPr>
      </p:sp>
      <p:sp>
        <p:nvSpPr>
          <p:cNvPr id="119" name="Google Shape;119;p23"/>
          <p:cNvSpPr/>
          <p:nvPr>
            <p:ph idx="4" type="pic"/>
          </p:nvPr>
        </p:nvSpPr>
        <p:spPr>
          <a:xfrm>
            <a:off x="114275" y="2604796"/>
            <a:ext cx="2919900" cy="2424300"/>
          </a:xfrm>
          <a:prstGeom prst="roundRect">
            <a:avLst>
              <a:gd fmla="val 2134" name="adj"/>
            </a:avLst>
          </a:prstGeom>
          <a:noFill/>
          <a:ln>
            <a:noFill/>
          </a:ln>
        </p:spPr>
      </p:sp>
      <p:sp>
        <p:nvSpPr>
          <p:cNvPr id="120" name="Google Shape;120;p23"/>
          <p:cNvSpPr/>
          <p:nvPr>
            <p:ph idx="5" type="pic"/>
          </p:nvPr>
        </p:nvSpPr>
        <p:spPr>
          <a:xfrm>
            <a:off x="3117080" y="2604796"/>
            <a:ext cx="2919900" cy="2424300"/>
          </a:xfrm>
          <a:prstGeom prst="roundRect">
            <a:avLst>
              <a:gd fmla="val 2134" name="adj"/>
            </a:avLst>
          </a:prstGeom>
          <a:noFill/>
          <a:ln>
            <a:noFill/>
          </a:ln>
        </p:spPr>
      </p:sp>
      <p:sp>
        <p:nvSpPr>
          <p:cNvPr id="121" name="Google Shape;121;p23"/>
          <p:cNvSpPr/>
          <p:nvPr>
            <p:ph idx="6" type="pic"/>
          </p:nvPr>
        </p:nvSpPr>
        <p:spPr>
          <a:xfrm>
            <a:off x="6109898" y="114300"/>
            <a:ext cx="2919900" cy="2424300"/>
          </a:xfrm>
          <a:prstGeom prst="roundRect">
            <a:avLst>
              <a:gd fmla="val 2134" name="adj"/>
            </a:avLst>
          </a:prstGeom>
          <a:noFill/>
          <a:ln>
            <a:noFill/>
          </a:ln>
        </p:spPr>
      </p:sp>
      <p:sp>
        <p:nvSpPr>
          <p:cNvPr id="122" name="Google Shape;122;p23"/>
          <p:cNvSpPr/>
          <p:nvPr>
            <p:ph idx="7" type="pic"/>
          </p:nvPr>
        </p:nvSpPr>
        <p:spPr>
          <a:xfrm>
            <a:off x="6109898" y="2604796"/>
            <a:ext cx="2919900" cy="2424300"/>
          </a:xfrm>
          <a:prstGeom prst="roundRect">
            <a:avLst>
              <a:gd fmla="val 2134" name="adj"/>
            </a:avLst>
          </a:prstGeom>
          <a:noFill/>
          <a:ln>
            <a:noFill/>
          </a:ln>
        </p:spPr>
      </p:sp>
      <p:sp>
        <p:nvSpPr>
          <p:cNvPr id="123" name="Google Shape;123;p2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CUSTOM_4">
    <p:bg>
      <p:bgPr>
        <a:solidFill>
          <a:schemeClr val="lt1"/>
        </a:solidFill>
      </p:bgPr>
    </p:bg>
    <p:spTree>
      <p:nvGrpSpPr>
        <p:cNvPr id="124" name="Shape 124"/>
        <p:cNvGrpSpPr/>
        <p:nvPr/>
      </p:nvGrpSpPr>
      <p:grpSpPr>
        <a:xfrm>
          <a:off x="0" y="0"/>
          <a:ext cx="0" cy="0"/>
          <a:chOff x="0" y="0"/>
          <a:chExt cx="0" cy="0"/>
        </a:xfrm>
      </p:grpSpPr>
      <p:sp>
        <p:nvSpPr>
          <p:cNvPr id="125" name="Google Shape;125;p24"/>
          <p:cNvSpPr txBox="1"/>
          <p:nvPr>
            <p:ph idx="1" type="body"/>
          </p:nvPr>
        </p:nvSpPr>
        <p:spPr>
          <a:xfrm>
            <a:off x="970234" y="770775"/>
            <a:ext cx="3729900" cy="1613700"/>
          </a:xfrm>
          <a:prstGeom prst="rect">
            <a:avLst/>
          </a:prstGeom>
          <a:noFill/>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26" name="Google Shape;126;p24"/>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 name="Google Shape;127;p24"/>
          <p:cNvSpPr txBox="1"/>
          <p:nvPr>
            <p:ph idx="2" type="body"/>
          </p:nvPr>
        </p:nvSpPr>
        <p:spPr>
          <a:xfrm>
            <a:off x="5235225" y="824225"/>
            <a:ext cx="3321600" cy="3470400"/>
          </a:xfrm>
          <a:prstGeom prst="rect">
            <a:avLst/>
          </a:prstGeom>
          <a:noFill/>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28" name="Google Shape;128;p24"/>
          <p:cNvSpPr/>
          <p:nvPr>
            <p:ph idx="3" type="pic"/>
          </p:nvPr>
        </p:nvSpPr>
        <p:spPr>
          <a:xfrm>
            <a:off x="8596800" y="223475"/>
            <a:ext cx="318600" cy="318600"/>
          </a:xfrm>
          <a:prstGeom prst="ellipse">
            <a:avLst/>
          </a:prstGeom>
          <a:noFill/>
          <a:ln>
            <a:noFill/>
          </a:ln>
        </p:spPr>
      </p:sp>
      <p:sp>
        <p:nvSpPr>
          <p:cNvPr id="129" name="Google Shape;129;p24"/>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30" name="Google Shape;130;p2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latin typeface="Nanum Myeongjo"/>
                <a:ea typeface="Nanum Myeongjo"/>
                <a:cs typeface="Nanum Myeongjo"/>
                <a:sym typeface="Nanum Myeongjo"/>
              </a:defRPr>
            </a:lvl1pPr>
            <a:lvl2pPr lvl="1">
              <a:buNone/>
              <a:defRPr>
                <a:solidFill>
                  <a:schemeClr val="dk2"/>
                </a:solidFill>
                <a:latin typeface="Nanum Myeongjo"/>
                <a:ea typeface="Nanum Myeongjo"/>
                <a:cs typeface="Nanum Myeongjo"/>
                <a:sym typeface="Nanum Myeongjo"/>
              </a:defRPr>
            </a:lvl2pPr>
            <a:lvl3pPr lvl="2">
              <a:buNone/>
              <a:defRPr>
                <a:solidFill>
                  <a:schemeClr val="dk2"/>
                </a:solidFill>
                <a:latin typeface="Nanum Myeongjo"/>
                <a:ea typeface="Nanum Myeongjo"/>
                <a:cs typeface="Nanum Myeongjo"/>
                <a:sym typeface="Nanum Myeongjo"/>
              </a:defRPr>
            </a:lvl3pPr>
            <a:lvl4pPr lvl="3">
              <a:buNone/>
              <a:defRPr>
                <a:solidFill>
                  <a:schemeClr val="dk2"/>
                </a:solidFill>
                <a:latin typeface="Nanum Myeongjo"/>
                <a:ea typeface="Nanum Myeongjo"/>
                <a:cs typeface="Nanum Myeongjo"/>
                <a:sym typeface="Nanum Myeongjo"/>
              </a:defRPr>
            </a:lvl4pPr>
            <a:lvl5pPr lvl="4">
              <a:buNone/>
              <a:defRPr>
                <a:solidFill>
                  <a:schemeClr val="dk2"/>
                </a:solidFill>
                <a:latin typeface="Nanum Myeongjo"/>
                <a:ea typeface="Nanum Myeongjo"/>
                <a:cs typeface="Nanum Myeongjo"/>
                <a:sym typeface="Nanum Myeongjo"/>
              </a:defRPr>
            </a:lvl5pPr>
            <a:lvl6pPr lvl="5">
              <a:buNone/>
              <a:defRPr>
                <a:solidFill>
                  <a:schemeClr val="dk2"/>
                </a:solidFill>
                <a:latin typeface="Nanum Myeongjo"/>
                <a:ea typeface="Nanum Myeongjo"/>
                <a:cs typeface="Nanum Myeongjo"/>
                <a:sym typeface="Nanum Myeongjo"/>
              </a:defRPr>
            </a:lvl6pPr>
            <a:lvl7pPr lvl="6">
              <a:buNone/>
              <a:defRPr>
                <a:solidFill>
                  <a:schemeClr val="dk2"/>
                </a:solidFill>
                <a:latin typeface="Nanum Myeongjo"/>
                <a:ea typeface="Nanum Myeongjo"/>
                <a:cs typeface="Nanum Myeongjo"/>
                <a:sym typeface="Nanum Myeongjo"/>
              </a:defRPr>
            </a:lvl7pPr>
            <a:lvl8pPr lvl="7">
              <a:buNone/>
              <a:defRPr>
                <a:solidFill>
                  <a:schemeClr val="dk2"/>
                </a:solidFill>
                <a:latin typeface="Nanum Myeongjo"/>
                <a:ea typeface="Nanum Myeongjo"/>
                <a:cs typeface="Nanum Myeongjo"/>
                <a:sym typeface="Nanum Myeongjo"/>
              </a:defRPr>
            </a:lvl8pPr>
            <a:lvl9pPr lvl="8">
              <a:buNone/>
              <a:defRPr>
                <a:solidFill>
                  <a:schemeClr val="dk2"/>
                </a:solidFill>
                <a:latin typeface="Nanum Myeongjo"/>
                <a:ea typeface="Nanum Myeongjo"/>
                <a:cs typeface="Nanum Myeongjo"/>
                <a:sym typeface="Nanum Myeongj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
  <p:cSld name="CUSTOM_4_1">
    <p:bg>
      <p:bgPr>
        <a:solidFill>
          <a:schemeClr val="lt1"/>
        </a:solidFill>
      </p:bgPr>
    </p:bg>
    <p:spTree>
      <p:nvGrpSpPr>
        <p:cNvPr id="131" name="Shape 131"/>
        <p:cNvGrpSpPr/>
        <p:nvPr/>
      </p:nvGrpSpPr>
      <p:grpSpPr>
        <a:xfrm>
          <a:off x="0" y="0"/>
          <a:ext cx="0" cy="0"/>
          <a:chOff x="0" y="0"/>
          <a:chExt cx="0" cy="0"/>
        </a:xfrm>
      </p:grpSpPr>
      <p:sp>
        <p:nvSpPr>
          <p:cNvPr id="132" name="Google Shape;132;p25"/>
          <p:cNvSpPr txBox="1"/>
          <p:nvPr>
            <p:ph idx="1" type="body"/>
          </p:nvPr>
        </p:nvSpPr>
        <p:spPr>
          <a:xfrm>
            <a:off x="949503" y="770775"/>
            <a:ext cx="71715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33" name="Google Shape;133;p25"/>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 name="Google Shape;134;p25"/>
          <p:cNvSpPr txBox="1"/>
          <p:nvPr>
            <p:ph idx="2" type="body"/>
          </p:nvPr>
        </p:nvSpPr>
        <p:spPr>
          <a:xfrm>
            <a:off x="961716" y="2599900"/>
            <a:ext cx="7145100" cy="18021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35" name="Google Shape;135;p25"/>
          <p:cNvSpPr/>
          <p:nvPr>
            <p:ph idx="3" type="pic"/>
          </p:nvPr>
        </p:nvSpPr>
        <p:spPr>
          <a:xfrm>
            <a:off x="8596800" y="223475"/>
            <a:ext cx="318600" cy="318600"/>
          </a:xfrm>
          <a:prstGeom prst="ellipse">
            <a:avLst/>
          </a:prstGeom>
          <a:noFill/>
          <a:ln>
            <a:noFill/>
          </a:ln>
        </p:spPr>
      </p:sp>
      <p:sp>
        <p:nvSpPr>
          <p:cNvPr id="136" name="Google Shape;136;p25"/>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7" name="Google Shape;137;p2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latin typeface="Nanum Myeongjo"/>
                <a:ea typeface="Nanum Myeongjo"/>
                <a:cs typeface="Nanum Myeongjo"/>
                <a:sym typeface="Nanum Myeongjo"/>
              </a:defRPr>
            </a:lvl1pPr>
            <a:lvl2pPr lvl="1">
              <a:buNone/>
              <a:defRPr>
                <a:solidFill>
                  <a:schemeClr val="dk2"/>
                </a:solidFill>
                <a:latin typeface="Nanum Myeongjo"/>
                <a:ea typeface="Nanum Myeongjo"/>
                <a:cs typeface="Nanum Myeongjo"/>
                <a:sym typeface="Nanum Myeongjo"/>
              </a:defRPr>
            </a:lvl2pPr>
            <a:lvl3pPr lvl="2">
              <a:buNone/>
              <a:defRPr>
                <a:solidFill>
                  <a:schemeClr val="dk2"/>
                </a:solidFill>
                <a:latin typeface="Nanum Myeongjo"/>
                <a:ea typeface="Nanum Myeongjo"/>
                <a:cs typeface="Nanum Myeongjo"/>
                <a:sym typeface="Nanum Myeongjo"/>
              </a:defRPr>
            </a:lvl3pPr>
            <a:lvl4pPr lvl="3">
              <a:buNone/>
              <a:defRPr>
                <a:solidFill>
                  <a:schemeClr val="dk2"/>
                </a:solidFill>
                <a:latin typeface="Nanum Myeongjo"/>
                <a:ea typeface="Nanum Myeongjo"/>
                <a:cs typeface="Nanum Myeongjo"/>
                <a:sym typeface="Nanum Myeongjo"/>
              </a:defRPr>
            </a:lvl4pPr>
            <a:lvl5pPr lvl="4">
              <a:buNone/>
              <a:defRPr>
                <a:solidFill>
                  <a:schemeClr val="dk2"/>
                </a:solidFill>
                <a:latin typeface="Nanum Myeongjo"/>
                <a:ea typeface="Nanum Myeongjo"/>
                <a:cs typeface="Nanum Myeongjo"/>
                <a:sym typeface="Nanum Myeongjo"/>
              </a:defRPr>
            </a:lvl5pPr>
            <a:lvl6pPr lvl="5">
              <a:buNone/>
              <a:defRPr>
                <a:solidFill>
                  <a:schemeClr val="dk2"/>
                </a:solidFill>
                <a:latin typeface="Nanum Myeongjo"/>
                <a:ea typeface="Nanum Myeongjo"/>
                <a:cs typeface="Nanum Myeongjo"/>
                <a:sym typeface="Nanum Myeongjo"/>
              </a:defRPr>
            </a:lvl6pPr>
            <a:lvl7pPr lvl="6">
              <a:buNone/>
              <a:defRPr>
                <a:solidFill>
                  <a:schemeClr val="dk2"/>
                </a:solidFill>
                <a:latin typeface="Nanum Myeongjo"/>
                <a:ea typeface="Nanum Myeongjo"/>
                <a:cs typeface="Nanum Myeongjo"/>
                <a:sym typeface="Nanum Myeongjo"/>
              </a:defRPr>
            </a:lvl7pPr>
            <a:lvl8pPr lvl="7">
              <a:buNone/>
              <a:defRPr>
                <a:solidFill>
                  <a:schemeClr val="dk2"/>
                </a:solidFill>
                <a:latin typeface="Nanum Myeongjo"/>
                <a:ea typeface="Nanum Myeongjo"/>
                <a:cs typeface="Nanum Myeongjo"/>
                <a:sym typeface="Nanum Myeongjo"/>
              </a:defRPr>
            </a:lvl8pPr>
            <a:lvl9pPr lvl="8">
              <a:buNone/>
              <a:defRPr>
                <a:solidFill>
                  <a:schemeClr val="dk2"/>
                </a:solidFill>
                <a:latin typeface="Nanum Myeongjo"/>
                <a:ea typeface="Nanum Myeongjo"/>
                <a:cs typeface="Nanum Myeongjo"/>
                <a:sym typeface="Nanum Myeongj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Problem">
  <p:cSld name="CUSTOM_6">
    <p:spTree>
      <p:nvGrpSpPr>
        <p:cNvPr id="138" name="Shape 138"/>
        <p:cNvGrpSpPr/>
        <p:nvPr/>
      </p:nvGrpSpPr>
      <p:grpSpPr>
        <a:xfrm>
          <a:off x="0" y="0"/>
          <a:ext cx="0" cy="0"/>
          <a:chOff x="0" y="0"/>
          <a:chExt cx="0" cy="0"/>
        </a:xfrm>
      </p:grpSpPr>
      <p:sp>
        <p:nvSpPr>
          <p:cNvPr id="139" name="Google Shape;139;p26"/>
          <p:cNvSpPr/>
          <p:nvPr>
            <p:ph idx="2" type="pic"/>
          </p:nvPr>
        </p:nvSpPr>
        <p:spPr>
          <a:xfrm>
            <a:off x="8596800" y="223475"/>
            <a:ext cx="318600" cy="318600"/>
          </a:xfrm>
          <a:prstGeom prst="ellipse">
            <a:avLst/>
          </a:prstGeom>
          <a:noFill/>
          <a:ln>
            <a:noFill/>
          </a:ln>
        </p:spPr>
      </p:sp>
      <p:sp>
        <p:nvSpPr>
          <p:cNvPr id="140" name="Google Shape;140;p26"/>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41" name="Google Shape;141;p26"/>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b="0"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42" name="Google Shape;142;p26"/>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43" name="Google Shape;143;p26"/>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
        <p:nvSpPr>
          <p:cNvPr id="144" name="Google Shape;144;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amp; Benefits">
  <p:cSld name="CUSTOM_7">
    <p:spTree>
      <p:nvGrpSpPr>
        <p:cNvPr id="145" name="Shape 145"/>
        <p:cNvGrpSpPr/>
        <p:nvPr/>
      </p:nvGrpSpPr>
      <p:grpSpPr>
        <a:xfrm>
          <a:off x="0" y="0"/>
          <a:ext cx="0" cy="0"/>
          <a:chOff x="0" y="0"/>
          <a:chExt cx="0" cy="0"/>
        </a:xfrm>
      </p:grpSpPr>
      <p:sp>
        <p:nvSpPr>
          <p:cNvPr id="146" name="Google Shape;146;p27"/>
          <p:cNvSpPr txBox="1"/>
          <p:nvPr>
            <p:ph idx="1" type="subTitle"/>
          </p:nvPr>
        </p:nvSpPr>
        <p:spPr>
          <a:xfrm>
            <a:off x="-394525" y="762900"/>
            <a:ext cx="29583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47" name="Google Shape;147;p27"/>
          <p:cNvSpPr txBox="1"/>
          <p:nvPr>
            <p:ph idx="2" type="subTitle"/>
          </p:nvPr>
        </p:nvSpPr>
        <p:spPr>
          <a:xfrm>
            <a:off x="7780000" y="76290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48" name="Google Shape;148;p27"/>
          <p:cNvSpPr txBox="1"/>
          <p:nvPr>
            <p:ph idx="3" type="subTitle"/>
          </p:nvPr>
        </p:nvSpPr>
        <p:spPr>
          <a:xfrm>
            <a:off x="-867225" y="1991550"/>
            <a:ext cx="2011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49" name="Google Shape;149;p27"/>
          <p:cNvSpPr txBox="1"/>
          <p:nvPr>
            <p:ph idx="4" type="subTitle"/>
          </p:nvPr>
        </p:nvSpPr>
        <p:spPr>
          <a:xfrm>
            <a:off x="1384800" y="199155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50" name="Google Shape;150;p27"/>
          <p:cNvSpPr txBox="1"/>
          <p:nvPr>
            <p:ph idx="5" type="subTitle"/>
          </p:nvPr>
        </p:nvSpPr>
        <p:spPr>
          <a:xfrm>
            <a:off x="3556975" y="1991550"/>
            <a:ext cx="4403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b="0" sz="6000"/>
            </a:lvl1pPr>
            <a:lvl2pPr lvl="1">
              <a:spcBef>
                <a:spcPts val="0"/>
              </a:spcBef>
              <a:spcAft>
                <a:spcPts val="0"/>
              </a:spcAft>
              <a:buClr>
                <a:schemeClr val="lt1"/>
              </a:buClr>
              <a:buSzPts val="6000"/>
              <a:buFont typeface="Albert Sans"/>
              <a:buNone/>
              <a:defRPr sz="6000"/>
            </a:lvl2pPr>
            <a:lvl3pPr lvl="2">
              <a:spcBef>
                <a:spcPts val="0"/>
              </a:spcBef>
              <a:spcAft>
                <a:spcPts val="0"/>
              </a:spcAft>
              <a:buClr>
                <a:schemeClr val="lt1"/>
              </a:buClr>
              <a:buSzPts val="6000"/>
              <a:buFont typeface="Albert Sans"/>
              <a:buNone/>
              <a:defRPr sz="6000"/>
            </a:lvl3pPr>
            <a:lvl4pPr lvl="3">
              <a:spcBef>
                <a:spcPts val="0"/>
              </a:spcBef>
              <a:spcAft>
                <a:spcPts val="0"/>
              </a:spcAft>
              <a:buClr>
                <a:schemeClr val="lt1"/>
              </a:buClr>
              <a:buSzPts val="6000"/>
              <a:buFont typeface="Albert Sans"/>
              <a:buNone/>
              <a:defRPr sz="6000"/>
            </a:lvl4pPr>
            <a:lvl5pPr lvl="4">
              <a:spcBef>
                <a:spcPts val="0"/>
              </a:spcBef>
              <a:spcAft>
                <a:spcPts val="0"/>
              </a:spcAft>
              <a:buClr>
                <a:schemeClr val="lt1"/>
              </a:buClr>
              <a:buSzPts val="6000"/>
              <a:buFont typeface="Albert Sans"/>
              <a:buNone/>
              <a:defRPr sz="6000"/>
            </a:lvl5pPr>
            <a:lvl6pPr lvl="5">
              <a:spcBef>
                <a:spcPts val="0"/>
              </a:spcBef>
              <a:spcAft>
                <a:spcPts val="0"/>
              </a:spcAft>
              <a:buClr>
                <a:schemeClr val="lt1"/>
              </a:buClr>
              <a:buSzPts val="6000"/>
              <a:buFont typeface="Albert Sans"/>
              <a:buNone/>
              <a:defRPr sz="6000"/>
            </a:lvl6pPr>
            <a:lvl7pPr lvl="6">
              <a:spcBef>
                <a:spcPts val="0"/>
              </a:spcBef>
              <a:spcAft>
                <a:spcPts val="0"/>
              </a:spcAft>
              <a:buClr>
                <a:schemeClr val="lt1"/>
              </a:buClr>
              <a:buSzPts val="6000"/>
              <a:buFont typeface="Albert Sans"/>
              <a:buNone/>
              <a:defRPr sz="6000"/>
            </a:lvl7pPr>
            <a:lvl8pPr lvl="7">
              <a:spcBef>
                <a:spcPts val="0"/>
              </a:spcBef>
              <a:spcAft>
                <a:spcPts val="0"/>
              </a:spcAft>
              <a:buClr>
                <a:schemeClr val="lt1"/>
              </a:buClr>
              <a:buSzPts val="6000"/>
              <a:buFont typeface="Albert Sans"/>
              <a:buNone/>
              <a:defRPr sz="6000"/>
            </a:lvl8pPr>
            <a:lvl9pPr lvl="8">
              <a:spcBef>
                <a:spcPts val="0"/>
              </a:spcBef>
              <a:spcAft>
                <a:spcPts val="0"/>
              </a:spcAft>
              <a:buClr>
                <a:schemeClr val="lt1"/>
              </a:buClr>
              <a:buSzPts val="6000"/>
              <a:buFont typeface="Albert Sans"/>
              <a:buNone/>
              <a:defRPr sz="6000"/>
            </a:lvl9pPr>
          </a:lstStyle>
          <a:p/>
        </p:txBody>
      </p:sp>
      <p:sp>
        <p:nvSpPr>
          <p:cNvPr id="151" name="Google Shape;151;p27"/>
          <p:cNvSpPr txBox="1"/>
          <p:nvPr>
            <p:ph idx="6" type="subTitle"/>
          </p:nvPr>
        </p:nvSpPr>
        <p:spPr>
          <a:xfrm>
            <a:off x="8207225" y="1991550"/>
            <a:ext cx="2216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52" name="Google Shape;152;p27"/>
          <p:cNvSpPr txBox="1"/>
          <p:nvPr>
            <p:ph idx="7" type="subTitle"/>
          </p:nvPr>
        </p:nvSpPr>
        <p:spPr>
          <a:xfrm>
            <a:off x="307950" y="3220200"/>
            <a:ext cx="38076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53" name="Google Shape;153;p27"/>
          <p:cNvSpPr txBox="1"/>
          <p:nvPr>
            <p:ph idx="8" type="subTitle"/>
          </p:nvPr>
        </p:nvSpPr>
        <p:spPr>
          <a:xfrm>
            <a:off x="4367925" y="3220200"/>
            <a:ext cx="21210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54" name="Google Shape;154;p27"/>
          <p:cNvSpPr txBox="1"/>
          <p:nvPr>
            <p:ph idx="9" type="subTitle"/>
          </p:nvPr>
        </p:nvSpPr>
        <p:spPr>
          <a:xfrm>
            <a:off x="6718750" y="3220200"/>
            <a:ext cx="238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55" name="Google Shape;155;p27"/>
          <p:cNvSpPr txBox="1"/>
          <p:nvPr>
            <p:ph idx="13" type="subTitle"/>
          </p:nvPr>
        </p:nvSpPr>
        <p:spPr>
          <a:xfrm>
            <a:off x="2793625" y="762900"/>
            <a:ext cx="2143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56" name="Google Shape;156;p27"/>
          <p:cNvSpPr txBox="1"/>
          <p:nvPr>
            <p:ph idx="14" type="subTitle"/>
          </p:nvPr>
        </p:nvSpPr>
        <p:spPr>
          <a:xfrm>
            <a:off x="5151963" y="762900"/>
            <a:ext cx="241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57" name="Google Shape;157;p27"/>
          <p:cNvSpPr/>
          <p:nvPr>
            <p:ph idx="15" type="pic"/>
          </p:nvPr>
        </p:nvSpPr>
        <p:spPr>
          <a:xfrm>
            <a:off x="8596800" y="223475"/>
            <a:ext cx="318600" cy="318600"/>
          </a:xfrm>
          <a:prstGeom prst="ellipse">
            <a:avLst/>
          </a:prstGeom>
          <a:noFill/>
          <a:ln>
            <a:noFill/>
          </a:ln>
        </p:spPr>
      </p:sp>
      <p:sp>
        <p:nvSpPr>
          <p:cNvPr id="158" name="Google Shape;158;p27"/>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8">
    <p:spTree>
      <p:nvGrpSpPr>
        <p:cNvPr id="160" name="Shape 160"/>
        <p:cNvGrpSpPr/>
        <p:nvPr/>
      </p:nvGrpSpPr>
      <p:grpSpPr>
        <a:xfrm>
          <a:off x="0" y="0"/>
          <a:ext cx="0" cy="0"/>
          <a:chOff x="0" y="0"/>
          <a:chExt cx="0" cy="0"/>
        </a:xfrm>
      </p:grpSpPr>
      <p:sp>
        <p:nvSpPr>
          <p:cNvPr id="161" name="Google Shape;161;p28"/>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62" name="Google Shape;162;p28"/>
          <p:cNvSpPr/>
          <p:nvPr>
            <p:ph idx="2" type="pic"/>
          </p:nvPr>
        </p:nvSpPr>
        <p:spPr>
          <a:xfrm>
            <a:off x="8596800" y="223475"/>
            <a:ext cx="318600" cy="318600"/>
          </a:xfrm>
          <a:prstGeom prst="ellipse">
            <a:avLst/>
          </a:prstGeom>
          <a:noFill/>
          <a:ln>
            <a:noFill/>
          </a:ln>
        </p:spPr>
      </p:sp>
      <p:sp>
        <p:nvSpPr>
          <p:cNvPr id="163" name="Google Shape;163;p28"/>
          <p:cNvSpPr txBox="1"/>
          <p:nvPr>
            <p:ph idx="1" type="subTitle"/>
          </p:nvPr>
        </p:nvSpPr>
        <p:spPr>
          <a:xfrm>
            <a:off x="3831000" y="327150"/>
            <a:ext cx="4500300" cy="120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4" name="Google Shape;164;p2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2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Graph">
  <p:cSld name="CUSTOM_8_1">
    <p:spTree>
      <p:nvGrpSpPr>
        <p:cNvPr id="166" name="Shape 166"/>
        <p:cNvGrpSpPr/>
        <p:nvPr/>
      </p:nvGrpSpPr>
      <p:grpSpPr>
        <a:xfrm>
          <a:off x="0" y="0"/>
          <a:ext cx="0" cy="0"/>
          <a:chOff x="0" y="0"/>
          <a:chExt cx="0" cy="0"/>
        </a:xfrm>
      </p:grpSpPr>
      <p:sp>
        <p:nvSpPr>
          <p:cNvPr id="167" name="Google Shape;167;p29"/>
          <p:cNvSpPr txBox="1"/>
          <p:nvPr>
            <p:ph idx="1" type="subTitle"/>
          </p:nvPr>
        </p:nvSpPr>
        <p:spPr>
          <a:xfrm>
            <a:off x="955475" y="1615450"/>
            <a:ext cx="3291600" cy="2850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29"/>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69" name="Google Shape;169;p29"/>
          <p:cNvSpPr/>
          <p:nvPr>
            <p:ph idx="2" type="pic"/>
          </p:nvPr>
        </p:nvSpPr>
        <p:spPr>
          <a:xfrm>
            <a:off x="8596800" y="223475"/>
            <a:ext cx="318600" cy="318600"/>
          </a:xfrm>
          <a:prstGeom prst="ellipse">
            <a:avLst/>
          </a:prstGeom>
          <a:noFill/>
          <a:ln>
            <a:noFill/>
          </a:ln>
        </p:spPr>
      </p:sp>
      <p:sp>
        <p:nvSpPr>
          <p:cNvPr id="170" name="Google Shape;170;p29"/>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1" name="Google Shape;171;p2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Solution">
  <p:cSld name="CUSTOM_9">
    <p:bg>
      <p:bgPr>
        <a:solidFill>
          <a:schemeClr val="accent1"/>
        </a:solidFill>
      </p:bgPr>
    </p:bg>
    <p:spTree>
      <p:nvGrpSpPr>
        <p:cNvPr id="172" name="Shape 172"/>
        <p:cNvGrpSpPr/>
        <p:nvPr/>
      </p:nvGrpSpPr>
      <p:grpSpPr>
        <a:xfrm>
          <a:off x="0" y="0"/>
          <a:ext cx="0" cy="0"/>
          <a:chOff x="0" y="0"/>
          <a:chExt cx="0" cy="0"/>
        </a:xfrm>
      </p:grpSpPr>
      <p:sp>
        <p:nvSpPr>
          <p:cNvPr id="173" name="Google Shape;173;p30"/>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0"/>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2pPr>
            <a:lvl3pPr lvl="2">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3pPr>
            <a:lvl4pPr lvl="3">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4pPr>
            <a:lvl5pPr lvl="4">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5pPr>
            <a:lvl6pPr lvl="5">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6pPr>
            <a:lvl7pPr lvl="6">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7pPr>
            <a:lvl8pPr lvl="7">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8pPr>
            <a:lvl9pPr lvl="8">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9pPr>
          </a:lstStyle>
          <a:p/>
        </p:txBody>
      </p:sp>
      <p:sp>
        <p:nvSpPr>
          <p:cNvPr id="175" name="Google Shape;175;p30"/>
          <p:cNvSpPr txBox="1"/>
          <p:nvPr>
            <p:ph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76" name="Google Shape;176;p30"/>
          <p:cNvSpPr txBox="1"/>
          <p:nvPr>
            <p:ph idx="2"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77" name="Google Shape;177;p30"/>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30"/>
          <p:cNvSpPr/>
          <p:nvPr>
            <p:ph idx="4" type="pic"/>
          </p:nvPr>
        </p:nvSpPr>
        <p:spPr>
          <a:xfrm>
            <a:off x="8596800" y="223475"/>
            <a:ext cx="318600" cy="318600"/>
          </a:xfrm>
          <a:prstGeom prst="ellipse">
            <a:avLst/>
          </a:prstGeom>
          <a:noFill/>
          <a:ln>
            <a:noFill/>
          </a:ln>
        </p:spPr>
      </p:sp>
      <p:sp>
        <p:nvSpPr>
          <p:cNvPr id="179" name="Google Shape;179;p3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It Works">
  <p:cSld name="CUSTOM_9_1">
    <p:bg>
      <p:bgPr>
        <a:solidFill>
          <a:schemeClr val="accent1"/>
        </a:solidFill>
      </p:bgPr>
    </p:bg>
    <p:spTree>
      <p:nvGrpSpPr>
        <p:cNvPr id="180" name="Shape 180"/>
        <p:cNvGrpSpPr/>
        <p:nvPr/>
      </p:nvGrpSpPr>
      <p:grpSpPr>
        <a:xfrm>
          <a:off x="0" y="0"/>
          <a:ext cx="0" cy="0"/>
          <a:chOff x="0" y="0"/>
          <a:chExt cx="0" cy="0"/>
        </a:xfrm>
      </p:grpSpPr>
      <p:sp>
        <p:nvSpPr>
          <p:cNvPr id="181" name="Google Shape;181;p31"/>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1"/>
          <p:cNvSpPr/>
          <p:nvPr>
            <p:ph idx="2" type="pic"/>
          </p:nvPr>
        </p:nvSpPr>
        <p:spPr>
          <a:xfrm rot="-5400000">
            <a:off x="-113050" y="322725"/>
            <a:ext cx="4911300" cy="4450500"/>
          </a:xfrm>
          <a:prstGeom prst="round2SameRect">
            <a:avLst>
              <a:gd fmla="val 2860" name="adj1"/>
              <a:gd fmla="val 0" name="adj2"/>
            </a:avLst>
          </a:prstGeom>
          <a:noFill/>
          <a:ln>
            <a:noFill/>
          </a:ln>
        </p:spPr>
      </p:sp>
      <p:sp>
        <p:nvSpPr>
          <p:cNvPr id="183" name="Google Shape;183;p31"/>
          <p:cNvSpPr txBox="1"/>
          <p:nvPr>
            <p:ph idx="1" type="body"/>
          </p:nvPr>
        </p:nvSpPr>
        <p:spPr>
          <a:xfrm>
            <a:off x="5364025" y="704025"/>
            <a:ext cx="3437700" cy="353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2"/>
              </a:buClr>
              <a:buSzPts val="1400"/>
              <a:buFont typeface="Albert Sans"/>
              <a:buChar char="●"/>
              <a:defRPr>
                <a:solidFill>
                  <a:schemeClr val="dk2"/>
                </a:solidFill>
              </a:defRPr>
            </a:lvl1pPr>
            <a:lvl2pPr indent="-317500" lvl="1" marL="914400">
              <a:spcBef>
                <a:spcPts val="0"/>
              </a:spcBef>
              <a:spcAft>
                <a:spcPts val="0"/>
              </a:spcAft>
              <a:buClr>
                <a:schemeClr val="dk2"/>
              </a:buClr>
              <a:buSzPts val="1400"/>
              <a:buFont typeface="Albert Sans"/>
              <a:buChar char="○"/>
              <a:defRPr>
                <a:solidFill>
                  <a:schemeClr val="dk2"/>
                </a:solidFill>
              </a:defRPr>
            </a:lvl2pPr>
            <a:lvl3pPr indent="-317500" lvl="2" marL="1371600">
              <a:spcBef>
                <a:spcPts val="0"/>
              </a:spcBef>
              <a:spcAft>
                <a:spcPts val="0"/>
              </a:spcAft>
              <a:buClr>
                <a:schemeClr val="dk2"/>
              </a:buClr>
              <a:buSzPts val="1400"/>
              <a:buFont typeface="Albert Sans"/>
              <a:buChar char="■"/>
              <a:defRPr>
                <a:solidFill>
                  <a:schemeClr val="dk2"/>
                </a:solidFill>
              </a:defRPr>
            </a:lvl3pPr>
            <a:lvl4pPr indent="-317500" lvl="3" marL="1828800">
              <a:spcBef>
                <a:spcPts val="0"/>
              </a:spcBef>
              <a:spcAft>
                <a:spcPts val="0"/>
              </a:spcAft>
              <a:buClr>
                <a:schemeClr val="dk2"/>
              </a:buClr>
              <a:buSzPts val="1400"/>
              <a:buFont typeface="Albert Sans"/>
              <a:buChar char="●"/>
              <a:defRPr>
                <a:solidFill>
                  <a:schemeClr val="dk2"/>
                </a:solidFill>
              </a:defRPr>
            </a:lvl4pPr>
            <a:lvl5pPr indent="-317500" lvl="4" marL="2286000">
              <a:spcBef>
                <a:spcPts val="0"/>
              </a:spcBef>
              <a:spcAft>
                <a:spcPts val="0"/>
              </a:spcAft>
              <a:buClr>
                <a:schemeClr val="dk2"/>
              </a:buClr>
              <a:buSzPts val="1400"/>
              <a:buFont typeface="Albert Sans"/>
              <a:buChar char="○"/>
              <a:defRPr>
                <a:solidFill>
                  <a:schemeClr val="dk2"/>
                </a:solidFill>
              </a:defRPr>
            </a:lvl5pPr>
            <a:lvl6pPr indent="-317500" lvl="5" marL="2743200">
              <a:spcBef>
                <a:spcPts val="0"/>
              </a:spcBef>
              <a:spcAft>
                <a:spcPts val="0"/>
              </a:spcAft>
              <a:buClr>
                <a:schemeClr val="dk2"/>
              </a:buClr>
              <a:buSzPts val="1400"/>
              <a:buFont typeface="Albert Sans"/>
              <a:buChar char="■"/>
              <a:defRPr>
                <a:solidFill>
                  <a:schemeClr val="dk2"/>
                </a:solidFill>
              </a:defRPr>
            </a:lvl6pPr>
            <a:lvl7pPr indent="-317500" lvl="6" marL="3200400">
              <a:spcBef>
                <a:spcPts val="0"/>
              </a:spcBef>
              <a:spcAft>
                <a:spcPts val="0"/>
              </a:spcAft>
              <a:buClr>
                <a:schemeClr val="dk2"/>
              </a:buClr>
              <a:buSzPts val="1400"/>
              <a:buFont typeface="Albert Sans"/>
              <a:buChar char="●"/>
              <a:defRPr>
                <a:solidFill>
                  <a:schemeClr val="dk2"/>
                </a:solidFill>
              </a:defRPr>
            </a:lvl7pPr>
            <a:lvl8pPr indent="-317500" lvl="7" marL="3657600">
              <a:spcBef>
                <a:spcPts val="0"/>
              </a:spcBef>
              <a:spcAft>
                <a:spcPts val="0"/>
              </a:spcAft>
              <a:buClr>
                <a:schemeClr val="dk2"/>
              </a:buClr>
              <a:buSzPts val="1400"/>
              <a:buFont typeface="Albert Sans"/>
              <a:buChar char="○"/>
              <a:defRPr>
                <a:solidFill>
                  <a:schemeClr val="dk2"/>
                </a:solidFill>
              </a:defRPr>
            </a:lvl8pPr>
            <a:lvl9pPr indent="-317500" lvl="8" marL="4114800">
              <a:spcBef>
                <a:spcPts val="0"/>
              </a:spcBef>
              <a:spcAft>
                <a:spcPts val="0"/>
              </a:spcAft>
              <a:buClr>
                <a:schemeClr val="dk2"/>
              </a:buClr>
              <a:buSzPts val="1400"/>
              <a:buFont typeface="Albert Sans"/>
              <a:buChar char="■"/>
              <a:defRPr>
                <a:solidFill>
                  <a:schemeClr val="dk2"/>
                </a:solidFill>
              </a:defRPr>
            </a:lvl9pPr>
          </a:lstStyle>
          <a:p/>
        </p:txBody>
      </p:sp>
      <p:sp>
        <p:nvSpPr>
          <p:cNvPr id="184" name="Google Shape;184;p31"/>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5" name="Google Shape;185;p31"/>
          <p:cNvSpPr/>
          <p:nvPr>
            <p:ph idx="3" type="pic"/>
          </p:nvPr>
        </p:nvSpPr>
        <p:spPr>
          <a:xfrm>
            <a:off x="8596800" y="223475"/>
            <a:ext cx="318600" cy="318600"/>
          </a:xfrm>
          <a:prstGeom prst="ellipse">
            <a:avLst/>
          </a:prstGeom>
          <a:noFill/>
          <a:ln>
            <a:noFill/>
          </a:ln>
        </p:spPr>
      </p:sp>
      <p:sp>
        <p:nvSpPr>
          <p:cNvPr id="186" name="Google Shape;186;p3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Audience Venn Diagram">
  <p:cSld name="CUSTOM_10">
    <p:spTree>
      <p:nvGrpSpPr>
        <p:cNvPr id="187" name="Shape 187"/>
        <p:cNvGrpSpPr/>
        <p:nvPr/>
      </p:nvGrpSpPr>
      <p:grpSpPr>
        <a:xfrm>
          <a:off x="0" y="0"/>
          <a:ext cx="0" cy="0"/>
          <a:chOff x="0" y="0"/>
          <a:chExt cx="0" cy="0"/>
        </a:xfrm>
      </p:grpSpPr>
      <p:sp>
        <p:nvSpPr>
          <p:cNvPr id="188" name="Google Shape;188;p32"/>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9" name="Google Shape;189;p32"/>
          <p:cNvSpPr txBox="1"/>
          <p:nvPr>
            <p:ph idx="2" type="title"/>
          </p:nvPr>
        </p:nvSpPr>
        <p:spPr>
          <a:xfrm>
            <a:off x="956150" y="39420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Albert Sans"/>
              <a:buNone/>
              <a:defRPr sz="1400">
                <a:latin typeface="Albert Sans"/>
                <a:ea typeface="Albert Sans"/>
                <a:cs typeface="Albert Sans"/>
                <a:sym typeface="Albert Sans"/>
              </a:defRPr>
            </a:lvl1pPr>
            <a:lvl2pPr lvl="1">
              <a:spcBef>
                <a:spcPts val="0"/>
              </a:spcBef>
              <a:spcAft>
                <a:spcPts val="0"/>
              </a:spcAft>
              <a:buClr>
                <a:schemeClr val="lt1"/>
              </a:buClr>
              <a:buSzPts val="1400"/>
              <a:buFont typeface="Albert Sans"/>
              <a:buNone/>
              <a:defRPr>
                <a:latin typeface="Albert Sans"/>
                <a:ea typeface="Albert Sans"/>
                <a:cs typeface="Albert Sans"/>
                <a:sym typeface="Albert Sans"/>
              </a:defRPr>
            </a:lvl2pPr>
            <a:lvl3pPr lvl="2">
              <a:spcBef>
                <a:spcPts val="0"/>
              </a:spcBef>
              <a:spcAft>
                <a:spcPts val="0"/>
              </a:spcAft>
              <a:buClr>
                <a:schemeClr val="lt1"/>
              </a:buClr>
              <a:buSzPts val="1400"/>
              <a:buFont typeface="Albert Sans"/>
              <a:buNone/>
              <a:defRPr>
                <a:latin typeface="Albert Sans"/>
                <a:ea typeface="Albert Sans"/>
                <a:cs typeface="Albert Sans"/>
                <a:sym typeface="Albert Sans"/>
              </a:defRPr>
            </a:lvl3pPr>
            <a:lvl4pPr lvl="3">
              <a:spcBef>
                <a:spcPts val="0"/>
              </a:spcBef>
              <a:spcAft>
                <a:spcPts val="0"/>
              </a:spcAft>
              <a:buClr>
                <a:schemeClr val="lt1"/>
              </a:buClr>
              <a:buSzPts val="1400"/>
              <a:buFont typeface="Albert Sans"/>
              <a:buNone/>
              <a:defRPr>
                <a:latin typeface="Albert Sans"/>
                <a:ea typeface="Albert Sans"/>
                <a:cs typeface="Albert Sans"/>
                <a:sym typeface="Albert Sans"/>
              </a:defRPr>
            </a:lvl4pPr>
            <a:lvl5pPr lvl="4">
              <a:spcBef>
                <a:spcPts val="0"/>
              </a:spcBef>
              <a:spcAft>
                <a:spcPts val="0"/>
              </a:spcAft>
              <a:buClr>
                <a:schemeClr val="lt1"/>
              </a:buClr>
              <a:buSzPts val="1400"/>
              <a:buFont typeface="Albert Sans"/>
              <a:buNone/>
              <a:defRPr>
                <a:latin typeface="Albert Sans"/>
                <a:ea typeface="Albert Sans"/>
                <a:cs typeface="Albert Sans"/>
                <a:sym typeface="Albert Sans"/>
              </a:defRPr>
            </a:lvl5pPr>
            <a:lvl6pPr lvl="5">
              <a:spcBef>
                <a:spcPts val="0"/>
              </a:spcBef>
              <a:spcAft>
                <a:spcPts val="0"/>
              </a:spcAft>
              <a:buClr>
                <a:schemeClr val="lt1"/>
              </a:buClr>
              <a:buSzPts val="1400"/>
              <a:buFont typeface="Albert Sans"/>
              <a:buNone/>
              <a:defRPr>
                <a:latin typeface="Albert Sans"/>
                <a:ea typeface="Albert Sans"/>
                <a:cs typeface="Albert Sans"/>
                <a:sym typeface="Albert Sans"/>
              </a:defRPr>
            </a:lvl6pPr>
            <a:lvl7pPr lvl="6">
              <a:spcBef>
                <a:spcPts val="0"/>
              </a:spcBef>
              <a:spcAft>
                <a:spcPts val="0"/>
              </a:spcAft>
              <a:buClr>
                <a:schemeClr val="lt1"/>
              </a:buClr>
              <a:buSzPts val="1400"/>
              <a:buFont typeface="Albert Sans"/>
              <a:buNone/>
              <a:defRPr>
                <a:latin typeface="Albert Sans"/>
                <a:ea typeface="Albert Sans"/>
                <a:cs typeface="Albert Sans"/>
                <a:sym typeface="Albert Sans"/>
              </a:defRPr>
            </a:lvl7pPr>
            <a:lvl8pPr lvl="7">
              <a:spcBef>
                <a:spcPts val="0"/>
              </a:spcBef>
              <a:spcAft>
                <a:spcPts val="0"/>
              </a:spcAft>
              <a:buClr>
                <a:schemeClr val="lt1"/>
              </a:buClr>
              <a:buSzPts val="1400"/>
              <a:buFont typeface="Albert Sans"/>
              <a:buNone/>
              <a:defRPr>
                <a:latin typeface="Albert Sans"/>
                <a:ea typeface="Albert Sans"/>
                <a:cs typeface="Albert Sans"/>
                <a:sym typeface="Albert Sans"/>
              </a:defRPr>
            </a:lvl8pPr>
            <a:lvl9pPr lvl="8">
              <a:spcBef>
                <a:spcPts val="0"/>
              </a:spcBef>
              <a:spcAft>
                <a:spcPts val="0"/>
              </a:spcAft>
              <a:buClr>
                <a:schemeClr val="lt1"/>
              </a:buClr>
              <a:buSzPts val="1400"/>
              <a:buFont typeface="Albert Sans"/>
              <a:buNone/>
              <a:defRPr>
                <a:latin typeface="Albert Sans"/>
                <a:ea typeface="Albert Sans"/>
                <a:cs typeface="Albert Sans"/>
                <a:sym typeface="Albert Sans"/>
              </a:defRPr>
            </a:lvl9pPr>
          </a:lstStyle>
          <a:p/>
        </p:txBody>
      </p:sp>
      <p:sp>
        <p:nvSpPr>
          <p:cNvPr id="190" name="Google Shape;190;p32"/>
          <p:cNvSpPr/>
          <p:nvPr>
            <p:ph idx="3" type="pic"/>
          </p:nvPr>
        </p:nvSpPr>
        <p:spPr>
          <a:xfrm>
            <a:off x="8596800" y="223475"/>
            <a:ext cx="318600" cy="318600"/>
          </a:xfrm>
          <a:prstGeom prst="ellipse">
            <a:avLst/>
          </a:prstGeom>
          <a:noFill/>
          <a:ln>
            <a:noFill/>
          </a:ln>
        </p:spPr>
      </p:sp>
      <p:sp>
        <p:nvSpPr>
          <p:cNvPr id="191" name="Google Shape;191;p3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3 Concepts">
  <p:cSld name="CUSTOM_11">
    <p:bg>
      <p:bgPr>
        <a:solidFill>
          <a:schemeClr val="accent2"/>
        </a:solidFill>
      </p:bgPr>
    </p:bg>
    <p:spTree>
      <p:nvGrpSpPr>
        <p:cNvPr id="192" name="Shape 192"/>
        <p:cNvGrpSpPr/>
        <p:nvPr/>
      </p:nvGrpSpPr>
      <p:grpSpPr>
        <a:xfrm>
          <a:off x="0" y="0"/>
          <a:ext cx="0" cy="0"/>
          <a:chOff x="0" y="0"/>
          <a:chExt cx="0" cy="0"/>
        </a:xfrm>
      </p:grpSpPr>
      <p:sp>
        <p:nvSpPr>
          <p:cNvPr id="193" name="Google Shape;193;p33"/>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3"/>
          <p:cNvSpPr txBox="1"/>
          <p:nvPr>
            <p:ph type="title"/>
          </p:nvPr>
        </p:nvSpPr>
        <p:spPr>
          <a:xfrm>
            <a:off x="941780" y="715125"/>
            <a:ext cx="7860000" cy="83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2pPr>
            <a:lvl3pPr lvl="2">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3pPr>
            <a:lvl4pPr lvl="3">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4pPr>
            <a:lvl5pPr lvl="4">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5pPr>
            <a:lvl6pPr lvl="5">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6pPr>
            <a:lvl7pPr lvl="6">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7pPr>
            <a:lvl8pPr lvl="7">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8pPr>
            <a:lvl9pPr lvl="8">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9pPr>
          </a:lstStyle>
          <a:p/>
        </p:txBody>
      </p:sp>
      <p:sp>
        <p:nvSpPr>
          <p:cNvPr id="195" name="Google Shape;195;p33"/>
          <p:cNvSpPr txBox="1"/>
          <p:nvPr>
            <p:ph idx="1" type="body"/>
          </p:nvPr>
        </p:nvSpPr>
        <p:spPr>
          <a:xfrm>
            <a:off x="1188971"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6" name="Google Shape;196;p33"/>
          <p:cNvSpPr txBox="1"/>
          <p:nvPr>
            <p:ph idx="2" type="body"/>
          </p:nvPr>
        </p:nvSpPr>
        <p:spPr>
          <a:xfrm>
            <a:off x="3628515"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7" name="Google Shape;197;p33"/>
          <p:cNvSpPr txBox="1"/>
          <p:nvPr>
            <p:ph idx="3" type="subTitle"/>
          </p:nvPr>
        </p:nvSpPr>
        <p:spPr>
          <a:xfrm>
            <a:off x="1078092"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8" name="Google Shape;198;p33"/>
          <p:cNvSpPr txBox="1"/>
          <p:nvPr>
            <p:ph idx="4" type="subTitle"/>
          </p:nvPr>
        </p:nvSpPr>
        <p:spPr>
          <a:xfrm>
            <a:off x="3524146"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9" name="Google Shape;199;p33"/>
          <p:cNvSpPr txBox="1"/>
          <p:nvPr>
            <p:ph idx="5" type="subTitle"/>
          </p:nvPr>
        </p:nvSpPr>
        <p:spPr>
          <a:xfrm>
            <a:off x="5970200"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00" name="Google Shape;200;p33"/>
          <p:cNvSpPr txBox="1"/>
          <p:nvPr>
            <p:ph idx="6" type="body"/>
          </p:nvPr>
        </p:nvSpPr>
        <p:spPr>
          <a:xfrm>
            <a:off x="6068972"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201" name="Google Shape;201;p33"/>
          <p:cNvSpPr/>
          <p:nvPr>
            <p:ph idx="7" type="pic"/>
          </p:nvPr>
        </p:nvSpPr>
        <p:spPr>
          <a:xfrm>
            <a:off x="8596800" y="223475"/>
            <a:ext cx="318600" cy="318600"/>
          </a:xfrm>
          <a:prstGeom prst="ellipse">
            <a:avLst/>
          </a:prstGeom>
          <a:noFill/>
          <a:ln>
            <a:noFill/>
          </a:ln>
        </p:spPr>
      </p:sp>
      <p:sp>
        <p:nvSpPr>
          <p:cNvPr id="202" name="Google Shape;202;p3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6 Concepts">
  <p:cSld name="CUSTOM_11_1">
    <p:bg>
      <p:bgPr>
        <a:solidFill>
          <a:schemeClr val="accent2"/>
        </a:solidFill>
      </p:bgPr>
    </p:bg>
    <p:spTree>
      <p:nvGrpSpPr>
        <p:cNvPr id="203" name="Shape 203"/>
        <p:cNvGrpSpPr/>
        <p:nvPr/>
      </p:nvGrpSpPr>
      <p:grpSpPr>
        <a:xfrm>
          <a:off x="0" y="0"/>
          <a:ext cx="0" cy="0"/>
          <a:chOff x="0" y="0"/>
          <a:chExt cx="0" cy="0"/>
        </a:xfrm>
      </p:grpSpPr>
      <p:sp>
        <p:nvSpPr>
          <p:cNvPr id="204" name="Google Shape;204;p34"/>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4"/>
          <p:cNvSpPr txBox="1"/>
          <p:nvPr>
            <p:ph idx="1" type="subTitle"/>
          </p:nvPr>
        </p:nvSpPr>
        <p:spPr>
          <a:xfrm>
            <a:off x="1062065"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06" name="Google Shape;206;p34"/>
          <p:cNvSpPr txBox="1"/>
          <p:nvPr>
            <p:ph idx="2" type="subTitle"/>
          </p:nvPr>
        </p:nvSpPr>
        <p:spPr>
          <a:xfrm>
            <a:off x="350769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07" name="Google Shape;207;p34"/>
          <p:cNvSpPr txBox="1"/>
          <p:nvPr>
            <p:ph idx="3" type="subTitle"/>
          </p:nvPr>
        </p:nvSpPr>
        <p:spPr>
          <a:xfrm>
            <a:off x="595664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08" name="Google Shape;208;p34"/>
          <p:cNvSpPr txBox="1"/>
          <p:nvPr>
            <p:ph idx="4" type="body"/>
          </p:nvPr>
        </p:nvSpPr>
        <p:spPr>
          <a:xfrm>
            <a:off x="1172475"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209" name="Google Shape;209;p34"/>
          <p:cNvSpPr txBox="1"/>
          <p:nvPr>
            <p:ph idx="5" type="body"/>
          </p:nvPr>
        </p:nvSpPr>
        <p:spPr>
          <a:xfrm>
            <a:off x="361810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210" name="Google Shape;210;p34"/>
          <p:cNvSpPr txBox="1"/>
          <p:nvPr>
            <p:ph idx="6" type="body"/>
          </p:nvPr>
        </p:nvSpPr>
        <p:spPr>
          <a:xfrm>
            <a:off x="606705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211" name="Google Shape;211;p34"/>
          <p:cNvSpPr txBox="1"/>
          <p:nvPr>
            <p:ph idx="7" type="subTitle"/>
          </p:nvPr>
        </p:nvSpPr>
        <p:spPr>
          <a:xfrm>
            <a:off x="5956640"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2" name="Google Shape;212;p34"/>
          <p:cNvSpPr txBox="1"/>
          <p:nvPr>
            <p:ph idx="8" type="body"/>
          </p:nvPr>
        </p:nvSpPr>
        <p:spPr>
          <a:xfrm>
            <a:off x="3618088"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213" name="Google Shape;213;p34"/>
          <p:cNvSpPr txBox="1"/>
          <p:nvPr>
            <p:ph idx="9" type="subTitle"/>
          </p:nvPr>
        </p:nvSpPr>
        <p:spPr>
          <a:xfrm>
            <a:off x="3508752"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4" name="Google Shape;214;p34"/>
          <p:cNvSpPr txBox="1"/>
          <p:nvPr>
            <p:ph idx="13" type="body"/>
          </p:nvPr>
        </p:nvSpPr>
        <p:spPr>
          <a:xfrm>
            <a:off x="1171275"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215" name="Google Shape;215;p34"/>
          <p:cNvSpPr txBox="1"/>
          <p:nvPr>
            <p:ph idx="14" type="subTitle"/>
          </p:nvPr>
        </p:nvSpPr>
        <p:spPr>
          <a:xfrm>
            <a:off x="1060865"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6" name="Google Shape;216;p34"/>
          <p:cNvSpPr txBox="1"/>
          <p:nvPr>
            <p:ph idx="15" type="body"/>
          </p:nvPr>
        </p:nvSpPr>
        <p:spPr>
          <a:xfrm>
            <a:off x="6067050"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217" name="Google Shape;217;p34"/>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8" name="Google Shape;218;p34"/>
          <p:cNvSpPr/>
          <p:nvPr>
            <p:ph idx="16" type="pic"/>
          </p:nvPr>
        </p:nvSpPr>
        <p:spPr>
          <a:xfrm>
            <a:off x="8596800" y="223475"/>
            <a:ext cx="318600" cy="318600"/>
          </a:xfrm>
          <a:prstGeom prst="ellipse">
            <a:avLst/>
          </a:prstGeom>
          <a:noFill/>
          <a:ln>
            <a:noFill/>
          </a:ln>
        </p:spPr>
      </p:sp>
      <p:sp>
        <p:nvSpPr>
          <p:cNvPr id="219" name="Google Shape;219;p3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ize Graph">
  <p:cSld name="CUSTOM_12">
    <p:spTree>
      <p:nvGrpSpPr>
        <p:cNvPr id="220" name="Shape 220"/>
        <p:cNvGrpSpPr/>
        <p:nvPr/>
      </p:nvGrpSpPr>
      <p:grpSpPr>
        <a:xfrm>
          <a:off x="0" y="0"/>
          <a:ext cx="0" cy="0"/>
          <a:chOff x="0" y="0"/>
          <a:chExt cx="0" cy="0"/>
        </a:xfrm>
      </p:grpSpPr>
      <p:sp>
        <p:nvSpPr>
          <p:cNvPr id="221" name="Google Shape;221;p35"/>
          <p:cNvSpPr txBox="1"/>
          <p:nvPr>
            <p:ph idx="1" type="subTitle"/>
          </p:nvPr>
        </p:nvSpPr>
        <p:spPr>
          <a:xfrm>
            <a:off x="960850" y="3191652"/>
            <a:ext cx="40827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222" name="Google Shape;222;p35"/>
          <p:cNvSpPr txBox="1"/>
          <p:nvPr>
            <p:ph type="title"/>
          </p:nvPr>
        </p:nvSpPr>
        <p:spPr>
          <a:xfrm>
            <a:off x="932850" y="730375"/>
            <a:ext cx="40827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2pPr>
            <a:lvl3pPr lvl="2">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3pPr>
            <a:lvl4pPr lvl="3">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4pPr>
            <a:lvl5pPr lvl="4">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5pPr>
            <a:lvl6pPr lvl="5">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6pPr>
            <a:lvl7pPr lvl="6">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7pPr>
            <a:lvl8pPr lvl="7">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8pPr>
            <a:lvl9pPr lvl="8">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9pPr>
          </a:lstStyle>
          <a:p/>
        </p:txBody>
      </p:sp>
      <p:sp>
        <p:nvSpPr>
          <p:cNvPr id="223" name="Google Shape;223;p35"/>
          <p:cNvSpPr txBox="1"/>
          <p:nvPr>
            <p:ph idx="2"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35"/>
          <p:cNvSpPr/>
          <p:nvPr>
            <p:ph idx="3" type="pic"/>
          </p:nvPr>
        </p:nvSpPr>
        <p:spPr>
          <a:xfrm>
            <a:off x="8596800" y="223475"/>
            <a:ext cx="318600" cy="318600"/>
          </a:xfrm>
          <a:prstGeom prst="ellipse">
            <a:avLst/>
          </a:prstGeom>
          <a:noFill/>
          <a:ln>
            <a:noFill/>
          </a:ln>
        </p:spPr>
      </p:sp>
      <p:sp>
        <p:nvSpPr>
          <p:cNvPr id="225" name="Google Shape;225;p3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Graph">
  <p:cSld name="CUSTOM_13">
    <p:bg>
      <p:bgPr>
        <a:solidFill>
          <a:schemeClr val="accent2"/>
        </a:solidFill>
      </p:bgPr>
    </p:bg>
    <p:spTree>
      <p:nvGrpSpPr>
        <p:cNvPr id="226" name="Shape 226"/>
        <p:cNvGrpSpPr/>
        <p:nvPr/>
      </p:nvGrpSpPr>
      <p:grpSpPr>
        <a:xfrm>
          <a:off x="0" y="0"/>
          <a:ext cx="0" cy="0"/>
          <a:chOff x="0" y="0"/>
          <a:chExt cx="0" cy="0"/>
        </a:xfrm>
      </p:grpSpPr>
      <p:sp>
        <p:nvSpPr>
          <p:cNvPr id="227" name="Google Shape;227;p36"/>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6"/>
          <p:cNvSpPr txBox="1"/>
          <p:nvPr>
            <p:ph idx="1" type="subTitle"/>
          </p:nvPr>
        </p:nvSpPr>
        <p:spPr>
          <a:xfrm>
            <a:off x="5251039" y="2593520"/>
            <a:ext cx="25716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29" name="Google Shape;229;p36"/>
          <p:cNvSpPr txBox="1"/>
          <p:nvPr>
            <p:ph idx="2" type="subTitle"/>
          </p:nvPr>
        </p:nvSpPr>
        <p:spPr>
          <a:xfrm>
            <a:off x="5233275" y="763675"/>
            <a:ext cx="3576600" cy="133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30" name="Google Shape;230;p36"/>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31" name="Google Shape;231;p36"/>
          <p:cNvSpPr txBox="1"/>
          <p:nvPr>
            <p:ph idx="3" type="title"/>
          </p:nvPr>
        </p:nvSpPr>
        <p:spPr>
          <a:xfrm>
            <a:off x="5251132"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32" name="Google Shape;232;p36"/>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3" name="Google Shape;233;p36"/>
          <p:cNvSpPr/>
          <p:nvPr>
            <p:ph idx="5" type="pic"/>
          </p:nvPr>
        </p:nvSpPr>
        <p:spPr>
          <a:xfrm>
            <a:off x="8596800" y="223475"/>
            <a:ext cx="318600" cy="318600"/>
          </a:xfrm>
          <a:prstGeom prst="ellipse">
            <a:avLst/>
          </a:prstGeom>
          <a:noFill/>
          <a:ln>
            <a:noFill/>
          </a:ln>
        </p:spPr>
      </p:sp>
      <p:sp>
        <p:nvSpPr>
          <p:cNvPr id="234" name="Google Shape;234;p3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or Landscape">
  <p:cSld name="CUSTOM_14">
    <p:bg>
      <p:bgPr>
        <a:solidFill>
          <a:schemeClr val="lt1"/>
        </a:solidFill>
      </p:bgPr>
    </p:bg>
    <p:spTree>
      <p:nvGrpSpPr>
        <p:cNvPr id="235" name="Shape 235"/>
        <p:cNvGrpSpPr/>
        <p:nvPr/>
      </p:nvGrpSpPr>
      <p:grpSpPr>
        <a:xfrm>
          <a:off x="0" y="0"/>
          <a:ext cx="0" cy="0"/>
          <a:chOff x="0" y="0"/>
          <a:chExt cx="0" cy="0"/>
        </a:xfrm>
      </p:grpSpPr>
      <p:sp>
        <p:nvSpPr>
          <p:cNvPr id="236" name="Google Shape;236;p37"/>
          <p:cNvSpPr txBox="1"/>
          <p:nvPr>
            <p:ph idx="1" type="body"/>
          </p:nvPr>
        </p:nvSpPr>
        <p:spPr>
          <a:xfrm>
            <a:off x="656435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37" name="Google Shape;237;p37"/>
          <p:cNvSpPr txBox="1"/>
          <p:nvPr>
            <p:ph idx="2" type="body"/>
          </p:nvPr>
        </p:nvSpPr>
        <p:spPr>
          <a:xfrm>
            <a:off x="656435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38" name="Google Shape;238;p37"/>
          <p:cNvSpPr txBox="1"/>
          <p:nvPr>
            <p:ph idx="3" type="body"/>
          </p:nvPr>
        </p:nvSpPr>
        <p:spPr>
          <a:xfrm>
            <a:off x="656435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39" name="Google Shape;239;p37"/>
          <p:cNvSpPr txBox="1"/>
          <p:nvPr>
            <p:ph type="title"/>
          </p:nvPr>
        </p:nvSpPr>
        <p:spPr>
          <a:xfrm>
            <a:off x="370630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40" name="Google Shape;240;p37"/>
          <p:cNvSpPr txBox="1"/>
          <p:nvPr>
            <p:ph idx="4" type="body"/>
          </p:nvPr>
        </p:nvSpPr>
        <p:spPr>
          <a:xfrm>
            <a:off x="370630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41" name="Google Shape;241;p37"/>
          <p:cNvSpPr txBox="1"/>
          <p:nvPr>
            <p:ph idx="5"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42" name="Google Shape;242;p37"/>
          <p:cNvSpPr txBox="1"/>
          <p:nvPr>
            <p:ph idx="6" type="title"/>
          </p:nvPr>
        </p:nvSpPr>
        <p:spPr>
          <a:xfrm>
            <a:off x="956150"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43" name="Google Shape;243;p37"/>
          <p:cNvSpPr/>
          <p:nvPr>
            <p:ph idx="7" type="pic"/>
          </p:nvPr>
        </p:nvSpPr>
        <p:spPr>
          <a:xfrm>
            <a:off x="3205625" y="423875"/>
            <a:ext cx="422400" cy="422400"/>
          </a:xfrm>
          <a:prstGeom prst="ellipse">
            <a:avLst/>
          </a:prstGeom>
          <a:noFill/>
          <a:ln>
            <a:noFill/>
          </a:ln>
        </p:spPr>
      </p:sp>
      <p:sp>
        <p:nvSpPr>
          <p:cNvPr id="244" name="Google Shape;244;p37"/>
          <p:cNvSpPr/>
          <p:nvPr>
            <p:ph idx="8" type="pic"/>
          </p:nvPr>
        </p:nvSpPr>
        <p:spPr>
          <a:xfrm>
            <a:off x="6063675" y="423875"/>
            <a:ext cx="422400" cy="422400"/>
          </a:xfrm>
          <a:prstGeom prst="ellipse">
            <a:avLst/>
          </a:prstGeom>
          <a:noFill/>
          <a:ln>
            <a:noFill/>
          </a:ln>
        </p:spPr>
      </p:sp>
      <p:sp>
        <p:nvSpPr>
          <p:cNvPr id="245" name="Google Shape;245;p37"/>
          <p:cNvSpPr/>
          <p:nvPr>
            <p:ph idx="9" type="pic"/>
          </p:nvPr>
        </p:nvSpPr>
        <p:spPr>
          <a:xfrm>
            <a:off x="3205625" y="1653438"/>
            <a:ext cx="422400" cy="422400"/>
          </a:xfrm>
          <a:prstGeom prst="ellipse">
            <a:avLst/>
          </a:prstGeom>
          <a:noFill/>
          <a:ln>
            <a:noFill/>
          </a:ln>
        </p:spPr>
      </p:sp>
      <p:sp>
        <p:nvSpPr>
          <p:cNvPr id="246" name="Google Shape;246;p37"/>
          <p:cNvSpPr/>
          <p:nvPr>
            <p:ph idx="13" type="pic"/>
          </p:nvPr>
        </p:nvSpPr>
        <p:spPr>
          <a:xfrm>
            <a:off x="6063675" y="1653438"/>
            <a:ext cx="422400" cy="422400"/>
          </a:xfrm>
          <a:prstGeom prst="ellipse">
            <a:avLst/>
          </a:prstGeom>
          <a:noFill/>
          <a:ln>
            <a:noFill/>
          </a:ln>
        </p:spPr>
      </p:sp>
      <p:sp>
        <p:nvSpPr>
          <p:cNvPr id="247" name="Google Shape;247;p37"/>
          <p:cNvSpPr/>
          <p:nvPr>
            <p:ph idx="14" type="pic"/>
          </p:nvPr>
        </p:nvSpPr>
        <p:spPr>
          <a:xfrm>
            <a:off x="3205625" y="2881163"/>
            <a:ext cx="422400" cy="422400"/>
          </a:xfrm>
          <a:prstGeom prst="ellipse">
            <a:avLst/>
          </a:prstGeom>
          <a:noFill/>
          <a:ln>
            <a:noFill/>
          </a:ln>
        </p:spPr>
      </p:sp>
      <p:sp>
        <p:nvSpPr>
          <p:cNvPr id="248" name="Google Shape;248;p37"/>
          <p:cNvSpPr/>
          <p:nvPr>
            <p:ph idx="15" type="pic"/>
          </p:nvPr>
        </p:nvSpPr>
        <p:spPr>
          <a:xfrm>
            <a:off x="6063675" y="2881163"/>
            <a:ext cx="422400" cy="422400"/>
          </a:xfrm>
          <a:prstGeom prst="ellipse">
            <a:avLst/>
          </a:prstGeom>
          <a:noFill/>
          <a:ln>
            <a:noFill/>
          </a:ln>
        </p:spPr>
      </p:sp>
      <p:sp>
        <p:nvSpPr>
          <p:cNvPr id="249" name="Google Shape;249;p37"/>
          <p:cNvSpPr txBox="1"/>
          <p:nvPr>
            <p:ph idx="16" type="title"/>
          </p:nvPr>
        </p:nvSpPr>
        <p:spPr>
          <a:xfrm>
            <a:off x="656435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50" name="Google Shape;250;p37"/>
          <p:cNvSpPr txBox="1"/>
          <p:nvPr>
            <p:ph idx="17" type="title"/>
          </p:nvPr>
        </p:nvSpPr>
        <p:spPr>
          <a:xfrm>
            <a:off x="370630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51" name="Google Shape;251;p37"/>
          <p:cNvSpPr txBox="1"/>
          <p:nvPr>
            <p:ph idx="18" type="title"/>
          </p:nvPr>
        </p:nvSpPr>
        <p:spPr>
          <a:xfrm>
            <a:off x="656435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52" name="Google Shape;252;p37"/>
          <p:cNvSpPr txBox="1"/>
          <p:nvPr>
            <p:ph idx="19" type="title"/>
          </p:nvPr>
        </p:nvSpPr>
        <p:spPr>
          <a:xfrm>
            <a:off x="370630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53" name="Google Shape;253;p37"/>
          <p:cNvSpPr txBox="1"/>
          <p:nvPr>
            <p:ph idx="20" type="title"/>
          </p:nvPr>
        </p:nvSpPr>
        <p:spPr>
          <a:xfrm>
            <a:off x="656435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54" name="Google Shape;254;p37"/>
          <p:cNvSpPr txBox="1"/>
          <p:nvPr>
            <p:ph idx="21" type="body"/>
          </p:nvPr>
        </p:nvSpPr>
        <p:spPr>
          <a:xfrm>
            <a:off x="370630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55" name="Google Shape;255;p37"/>
          <p:cNvSpPr txBox="1"/>
          <p:nvPr>
            <p:ph idx="22" type="body"/>
          </p:nvPr>
        </p:nvSpPr>
        <p:spPr>
          <a:xfrm>
            <a:off x="370630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56" name="Google Shape;256;p37"/>
          <p:cNvSpPr/>
          <p:nvPr>
            <p:ph idx="23" type="pic"/>
          </p:nvPr>
        </p:nvSpPr>
        <p:spPr>
          <a:xfrm>
            <a:off x="8596800" y="223475"/>
            <a:ext cx="318600" cy="318600"/>
          </a:xfrm>
          <a:prstGeom prst="ellipse">
            <a:avLst/>
          </a:prstGeom>
          <a:noFill/>
          <a:ln>
            <a:noFill/>
          </a:ln>
        </p:spPr>
      </p:sp>
      <p:sp>
        <p:nvSpPr>
          <p:cNvPr id="257" name="Google Shape;257;p3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CUSTOM_15">
    <p:bg>
      <p:bgPr>
        <a:solidFill>
          <a:schemeClr val="lt1"/>
        </a:solidFill>
      </p:bgPr>
    </p:bg>
    <p:spTree>
      <p:nvGrpSpPr>
        <p:cNvPr id="258" name="Shape 258"/>
        <p:cNvGrpSpPr/>
        <p:nvPr/>
      </p:nvGrpSpPr>
      <p:grpSpPr>
        <a:xfrm>
          <a:off x="0" y="0"/>
          <a:ext cx="0" cy="0"/>
          <a:chOff x="0" y="0"/>
          <a:chExt cx="0" cy="0"/>
        </a:xfrm>
      </p:grpSpPr>
      <p:sp>
        <p:nvSpPr>
          <p:cNvPr id="259" name="Google Shape;259;p38"/>
          <p:cNvSpPr/>
          <p:nvPr/>
        </p:nvSpPr>
        <p:spPr>
          <a:xfrm rot="5400000">
            <a:off x="4342200" y="341250"/>
            <a:ext cx="4914900" cy="4460100"/>
          </a:xfrm>
          <a:prstGeom prst="round2SameRect">
            <a:avLst>
              <a:gd fmla="val 3491"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8"/>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p:txBody>
      </p:sp>
      <p:sp>
        <p:nvSpPr>
          <p:cNvPr id="261" name="Google Shape;261;p38"/>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2" name="Google Shape;262;p38"/>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63" name="Google Shape;263;p3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4" name="Google Shape;264;p38"/>
          <p:cNvSpPr/>
          <p:nvPr>
            <p:ph idx="4" type="pic"/>
          </p:nvPr>
        </p:nvSpPr>
        <p:spPr>
          <a:xfrm>
            <a:off x="8596800" y="223475"/>
            <a:ext cx="318600" cy="318600"/>
          </a:xfrm>
          <a:prstGeom prst="ellipse">
            <a:avLst/>
          </a:prstGeom>
          <a:noFill/>
          <a:ln>
            <a:noFill/>
          </a:ln>
        </p:spPr>
      </p:sp>
      <p:sp>
        <p:nvSpPr>
          <p:cNvPr id="265" name="Google Shape;265;p38"/>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6">
    <p:bg>
      <p:bgPr>
        <a:solidFill>
          <a:schemeClr val="lt1"/>
        </a:solidFill>
      </p:bgPr>
    </p:bg>
    <p:spTree>
      <p:nvGrpSpPr>
        <p:cNvPr id="266" name="Shape 266"/>
        <p:cNvGrpSpPr/>
        <p:nvPr/>
      </p:nvGrpSpPr>
      <p:grpSpPr>
        <a:xfrm>
          <a:off x="0" y="0"/>
          <a:ext cx="0" cy="0"/>
          <a:chOff x="0" y="0"/>
          <a:chExt cx="0" cy="0"/>
        </a:xfrm>
      </p:grpSpPr>
      <p:sp>
        <p:nvSpPr>
          <p:cNvPr id="267" name="Google Shape;267;p39"/>
          <p:cNvSpPr/>
          <p:nvPr/>
        </p:nvSpPr>
        <p:spPr>
          <a:xfrm rot="5400000">
            <a:off x="3618000" y="-382950"/>
            <a:ext cx="4914900" cy="5908500"/>
          </a:xfrm>
          <a:prstGeom prst="round2SameRect">
            <a:avLst>
              <a:gd fmla="val 3196"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39"/>
          <p:cNvSpPr/>
          <p:nvPr>
            <p:ph idx="2" type="pic"/>
          </p:nvPr>
        </p:nvSpPr>
        <p:spPr>
          <a:xfrm>
            <a:off x="3768625" y="934850"/>
            <a:ext cx="4630500" cy="2606700"/>
          </a:xfrm>
          <a:prstGeom prst="roundRect">
            <a:avLst>
              <a:gd fmla="val 1120" name="adj"/>
            </a:avLst>
          </a:prstGeom>
          <a:noFill/>
          <a:ln cap="flat" cmpd="sng" w="76200">
            <a:solidFill>
              <a:schemeClr val="dk2"/>
            </a:solidFill>
            <a:prstDash val="solid"/>
            <a:round/>
            <a:headEnd len="sm" w="sm" type="none"/>
            <a:tailEnd len="sm" w="sm" type="none"/>
          </a:ln>
        </p:spPr>
      </p:sp>
      <p:sp>
        <p:nvSpPr>
          <p:cNvPr id="269" name="Google Shape;269;p39"/>
          <p:cNvSpPr/>
          <p:nvPr>
            <p:ph idx="3"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70" name="Google Shape;270;p39"/>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39"/>
          <p:cNvSpPr/>
          <p:nvPr>
            <p:ph idx="4" type="pic"/>
          </p:nvPr>
        </p:nvSpPr>
        <p:spPr>
          <a:xfrm>
            <a:off x="8596800" y="223475"/>
            <a:ext cx="318600" cy="318600"/>
          </a:xfrm>
          <a:prstGeom prst="ellipse">
            <a:avLst/>
          </a:prstGeom>
          <a:noFill/>
          <a:ln>
            <a:noFill/>
          </a:ln>
        </p:spPr>
      </p:sp>
      <p:sp>
        <p:nvSpPr>
          <p:cNvPr id="272" name="Google Shape;272;p39"/>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Desktop">
  <p:cSld name="CUSTOM_16_2">
    <p:bg>
      <p:bgPr>
        <a:solidFill>
          <a:schemeClr val="lt1"/>
        </a:solidFill>
      </p:bgPr>
    </p:bg>
    <p:spTree>
      <p:nvGrpSpPr>
        <p:cNvPr id="273" name="Shape 273"/>
        <p:cNvGrpSpPr/>
        <p:nvPr/>
      </p:nvGrpSpPr>
      <p:grpSpPr>
        <a:xfrm>
          <a:off x="0" y="0"/>
          <a:ext cx="0" cy="0"/>
          <a:chOff x="0" y="0"/>
          <a:chExt cx="0" cy="0"/>
        </a:xfrm>
      </p:grpSpPr>
      <p:sp>
        <p:nvSpPr>
          <p:cNvPr id="274" name="Google Shape;274;p40"/>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0"/>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0"/>
          <p:cNvSpPr/>
          <p:nvPr>
            <p:ph idx="2" type="pic"/>
          </p:nvPr>
        </p:nvSpPr>
        <p:spPr>
          <a:xfrm>
            <a:off x="8596800" y="223475"/>
            <a:ext cx="318600" cy="318600"/>
          </a:xfrm>
          <a:prstGeom prst="ellipse">
            <a:avLst/>
          </a:prstGeom>
          <a:noFill/>
          <a:ln>
            <a:noFill/>
          </a:ln>
        </p:spPr>
      </p:sp>
      <p:sp>
        <p:nvSpPr>
          <p:cNvPr id="277" name="Google Shape;277;p40"/>
          <p:cNvSpPr/>
          <p:nvPr>
            <p:ph idx="3" type="pic"/>
          </p:nvPr>
        </p:nvSpPr>
        <p:spPr>
          <a:xfrm>
            <a:off x="1931050" y="789375"/>
            <a:ext cx="5281800" cy="2973300"/>
          </a:xfrm>
          <a:prstGeom prst="roundRect">
            <a:avLst>
              <a:gd fmla="val 1120" name="adj"/>
            </a:avLst>
          </a:prstGeom>
          <a:noFill/>
          <a:ln cap="flat" cmpd="sng" w="76200">
            <a:solidFill>
              <a:schemeClr val="dk2"/>
            </a:solidFill>
            <a:prstDash val="solid"/>
            <a:round/>
            <a:headEnd len="sm" w="sm" type="none"/>
            <a:tailEnd len="sm" w="sm" type="none"/>
          </a:ln>
        </p:spPr>
      </p:sp>
      <p:sp>
        <p:nvSpPr>
          <p:cNvPr id="278" name="Google Shape;278;p40"/>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
  <p:cSld name="CUSTOM_16_1">
    <p:bg>
      <p:bgPr>
        <a:solidFill>
          <a:schemeClr val="lt1"/>
        </a:solidFill>
      </p:bgPr>
    </p:bg>
    <p:spTree>
      <p:nvGrpSpPr>
        <p:cNvPr id="279" name="Shape 279"/>
        <p:cNvGrpSpPr/>
        <p:nvPr/>
      </p:nvGrpSpPr>
      <p:grpSpPr>
        <a:xfrm>
          <a:off x="0" y="0"/>
          <a:ext cx="0" cy="0"/>
          <a:chOff x="0" y="0"/>
          <a:chExt cx="0" cy="0"/>
        </a:xfrm>
      </p:grpSpPr>
      <p:sp>
        <p:nvSpPr>
          <p:cNvPr id="280" name="Google Shape;280;p41"/>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1"/>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41"/>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83" name="Google Shape;283;p41"/>
          <p:cNvSpPr/>
          <p:nvPr>
            <p:ph idx="3" type="pic"/>
          </p:nvPr>
        </p:nvSpPr>
        <p:spPr>
          <a:xfrm>
            <a:off x="8596800" y="223475"/>
            <a:ext cx="318600" cy="318600"/>
          </a:xfrm>
          <a:prstGeom prst="ellipse">
            <a:avLst/>
          </a:prstGeom>
          <a:noFill/>
          <a:ln>
            <a:noFill/>
          </a:ln>
        </p:spPr>
      </p:sp>
      <p:sp>
        <p:nvSpPr>
          <p:cNvPr id="284" name="Google Shape;284;p41"/>
          <p:cNvSpPr/>
          <p:nvPr>
            <p:ph idx="4" type="pic"/>
          </p:nvPr>
        </p:nvSpPr>
        <p:spPr>
          <a:xfrm>
            <a:off x="376500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85" name="Google Shape;285;p41"/>
          <p:cNvSpPr/>
          <p:nvPr>
            <p:ph idx="5" type="pic"/>
          </p:nvPr>
        </p:nvSpPr>
        <p:spPr>
          <a:xfrm>
            <a:off x="67171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86" name="Google Shape;286;p41"/>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Tablet">
  <p:cSld name="CUSTOM_16_2_1">
    <p:bg>
      <p:bgPr>
        <a:solidFill>
          <a:schemeClr val="lt1"/>
        </a:solidFill>
      </p:bgPr>
    </p:bg>
    <p:spTree>
      <p:nvGrpSpPr>
        <p:cNvPr id="287" name="Shape 287"/>
        <p:cNvGrpSpPr/>
        <p:nvPr/>
      </p:nvGrpSpPr>
      <p:grpSpPr>
        <a:xfrm>
          <a:off x="0" y="0"/>
          <a:ext cx="0" cy="0"/>
          <a:chOff x="0" y="0"/>
          <a:chExt cx="0" cy="0"/>
        </a:xfrm>
      </p:grpSpPr>
      <p:sp>
        <p:nvSpPr>
          <p:cNvPr id="288" name="Google Shape;288;p42"/>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42"/>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2"/>
          <p:cNvSpPr/>
          <p:nvPr>
            <p:ph idx="2" type="pic"/>
          </p:nvPr>
        </p:nvSpPr>
        <p:spPr>
          <a:xfrm>
            <a:off x="8596800" y="223475"/>
            <a:ext cx="318600" cy="318600"/>
          </a:xfrm>
          <a:prstGeom prst="ellipse">
            <a:avLst/>
          </a:prstGeom>
          <a:noFill/>
          <a:ln>
            <a:noFill/>
          </a:ln>
        </p:spPr>
      </p:sp>
      <p:sp>
        <p:nvSpPr>
          <p:cNvPr id="291" name="Google Shape;291;p42"/>
          <p:cNvSpPr/>
          <p:nvPr>
            <p:ph idx="3" type="pic"/>
          </p:nvPr>
        </p:nvSpPr>
        <p:spPr>
          <a:xfrm>
            <a:off x="1988050" y="627575"/>
            <a:ext cx="5167800" cy="3888300"/>
          </a:xfrm>
          <a:prstGeom prst="roundRect">
            <a:avLst>
              <a:gd fmla="val 4099" name="adj"/>
            </a:avLst>
          </a:prstGeom>
          <a:noFill/>
          <a:ln cap="flat" cmpd="sng" w="76200">
            <a:solidFill>
              <a:schemeClr val="dk2"/>
            </a:solidFill>
            <a:prstDash val="solid"/>
            <a:round/>
            <a:headEnd len="sm" w="sm" type="none"/>
            <a:tailEnd len="sm" w="sm" type="none"/>
          </a:ln>
        </p:spPr>
      </p:sp>
      <p:sp>
        <p:nvSpPr>
          <p:cNvPr id="292" name="Google Shape;292;p4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6_1_1">
    <p:bg>
      <p:bgPr>
        <a:solidFill>
          <a:schemeClr val="lt1"/>
        </a:solidFill>
      </p:bgPr>
    </p:bg>
    <p:spTree>
      <p:nvGrpSpPr>
        <p:cNvPr id="293" name="Shape 293"/>
        <p:cNvGrpSpPr/>
        <p:nvPr/>
      </p:nvGrpSpPr>
      <p:grpSpPr>
        <a:xfrm>
          <a:off x="0" y="0"/>
          <a:ext cx="0" cy="0"/>
          <a:chOff x="0" y="0"/>
          <a:chExt cx="0" cy="0"/>
        </a:xfrm>
      </p:grpSpPr>
      <p:sp>
        <p:nvSpPr>
          <p:cNvPr id="294" name="Google Shape;294;p43"/>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95" name="Google Shape;295;p43"/>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6" name="Google Shape;296;p43"/>
          <p:cNvSpPr/>
          <p:nvPr>
            <p:ph idx="3" type="pic"/>
          </p:nvPr>
        </p:nvSpPr>
        <p:spPr>
          <a:xfrm>
            <a:off x="8596800" y="223475"/>
            <a:ext cx="318600" cy="318600"/>
          </a:xfrm>
          <a:prstGeom prst="ellipse">
            <a:avLst/>
          </a:prstGeom>
          <a:noFill/>
          <a:ln>
            <a:noFill/>
          </a:ln>
        </p:spPr>
      </p:sp>
      <p:sp>
        <p:nvSpPr>
          <p:cNvPr id="297" name="Google Shape;297;p43"/>
          <p:cNvSpPr/>
          <p:nvPr>
            <p:ph idx="4" type="pic"/>
          </p:nvPr>
        </p:nvSpPr>
        <p:spPr>
          <a:xfrm>
            <a:off x="3874125" y="866550"/>
            <a:ext cx="4531500" cy="3409500"/>
          </a:xfrm>
          <a:prstGeom prst="roundRect">
            <a:avLst>
              <a:gd fmla="val 4099" name="adj"/>
            </a:avLst>
          </a:prstGeom>
          <a:noFill/>
          <a:ln cap="flat" cmpd="sng" w="76200">
            <a:solidFill>
              <a:schemeClr val="dk2"/>
            </a:solidFill>
            <a:prstDash val="solid"/>
            <a:round/>
            <a:headEnd len="sm" w="sm" type="none"/>
            <a:tailEnd len="sm" w="sm" type="none"/>
          </a:ln>
        </p:spPr>
      </p:sp>
      <p:sp>
        <p:nvSpPr>
          <p:cNvPr id="298" name="Google Shape;298;p4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7">
    <p:bg>
      <p:bgPr>
        <a:solidFill>
          <a:schemeClr val="lt1"/>
        </a:solidFill>
      </p:bgPr>
    </p:bg>
    <p:spTree>
      <p:nvGrpSpPr>
        <p:cNvPr id="299" name="Shape 299"/>
        <p:cNvGrpSpPr/>
        <p:nvPr/>
      </p:nvGrpSpPr>
      <p:grpSpPr>
        <a:xfrm>
          <a:off x="0" y="0"/>
          <a:ext cx="0" cy="0"/>
          <a:chOff x="0" y="0"/>
          <a:chExt cx="0" cy="0"/>
        </a:xfrm>
      </p:grpSpPr>
      <p:sp>
        <p:nvSpPr>
          <p:cNvPr id="300" name="Google Shape;300;p44"/>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1" name="Google Shape;301;p44"/>
          <p:cNvSpPr txBox="1"/>
          <p:nvPr>
            <p:ph idx="1" type="subTitle"/>
          </p:nvPr>
        </p:nvSpPr>
        <p:spPr>
          <a:xfrm>
            <a:off x="440281"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2" name="Google Shape;302;p44"/>
          <p:cNvSpPr txBox="1"/>
          <p:nvPr/>
        </p:nvSpPr>
        <p:spPr>
          <a:xfrm>
            <a:off x="871975" y="114300"/>
            <a:ext cx="1385400" cy="8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None/>
            </a:pPr>
            <a:r>
              <a:rPr b="1" lang="en">
                <a:solidFill>
                  <a:schemeClr val="accent4"/>
                </a:solidFill>
                <a:latin typeface="Albert Sans"/>
                <a:ea typeface="Albert Sans"/>
                <a:cs typeface="Albert Sans"/>
                <a:sym typeface="Albert Sans"/>
              </a:rPr>
              <a:t>Future Focused</a:t>
            </a:r>
            <a:endParaRPr b="1">
              <a:solidFill>
                <a:schemeClr val="accent4"/>
              </a:solidFill>
              <a:latin typeface="Albert Sans"/>
              <a:ea typeface="Albert Sans"/>
              <a:cs typeface="Albert Sans"/>
              <a:sym typeface="Albert Sans"/>
            </a:endParaRPr>
          </a:p>
        </p:txBody>
      </p:sp>
      <p:sp>
        <p:nvSpPr>
          <p:cNvPr id="303" name="Google Shape;303;p44"/>
          <p:cNvSpPr txBox="1"/>
          <p:nvPr>
            <p:ph idx="2" type="subTitle"/>
          </p:nvPr>
        </p:nvSpPr>
        <p:spPr>
          <a:xfrm>
            <a:off x="580888" y="3286575"/>
            <a:ext cx="1757100" cy="118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None/>
              <a:defRPr b="0" sz="100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304" name="Google Shape;304;p44"/>
          <p:cNvSpPr txBox="1"/>
          <p:nvPr>
            <p:ph idx="3" type="title"/>
          </p:nvPr>
        </p:nvSpPr>
        <p:spPr>
          <a:xfrm>
            <a:off x="440281"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305" name="Google Shape;305;p44"/>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ullquote">
  <p:cSld name="CUSTOM_18">
    <p:bg>
      <p:bgPr>
        <a:solidFill>
          <a:schemeClr val="accent2"/>
        </a:solidFill>
      </p:bgPr>
    </p:bg>
    <p:spTree>
      <p:nvGrpSpPr>
        <p:cNvPr id="306" name="Shape 306"/>
        <p:cNvGrpSpPr/>
        <p:nvPr/>
      </p:nvGrpSpPr>
      <p:grpSpPr>
        <a:xfrm>
          <a:off x="0" y="0"/>
          <a:ext cx="0" cy="0"/>
          <a:chOff x="0" y="0"/>
          <a:chExt cx="0" cy="0"/>
        </a:xfrm>
      </p:grpSpPr>
      <p:sp>
        <p:nvSpPr>
          <p:cNvPr id="307" name="Google Shape;307;p45"/>
          <p:cNvSpPr txBox="1"/>
          <p:nvPr>
            <p:ph idx="1" type="subTitle"/>
          </p:nvPr>
        </p:nvSpPr>
        <p:spPr>
          <a:xfrm>
            <a:off x="821950"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Nanum Myeongjo"/>
              <a:buNone/>
              <a:defRPr sz="2400">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8" name="Google Shape;308;p45"/>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45"/>
          <p:cNvSpPr txBox="1"/>
          <p:nvPr>
            <p:ph idx="2" type="subTitle"/>
          </p:nvPr>
        </p:nvSpPr>
        <p:spPr>
          <a:xfrm>
            <a:off x="1062075" y="763675"/>
            <a:ext cx="70254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600"/>
              <a:buFont typeface="Nanum Myeongjo"/>
              <a:buNone/>
              <a:defRPr b="0" sz="3600">
                <a:solidFill>
                  <a:schemeClr val="dk2"/>
                </a:solidFill>
                <a:latin typeface="Nanum Myeongjo"/>
                <a:ea typeface="Nanum Myeongjo"/>
                <a:cs typeface="Nanum Myeongjo"/>
                <a:sym typeface="Nanum Myeongj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310" name="Google Shape;310;p45"/>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1" name="Google Shape;311;p45"/>
          <p:cNvSpPr/>
          <p:nvPr>
            <p:ph idx="3" type="pic"/>
          </p:nvPr>
        </p:nvSpPr>
        <p:spPr>
          <a:xfrm>
            <a:off x="8596800" y="223475"/>
            <a:ext cx="318600" cy="318600"/>
          </a:xfrm>
          <a:prstGeom prst="ellipse">
            <a:avLst/>
          </a:prstGeom>
          <a:noFill/>
          <a:ln>
            <a:noFill/>
          </a:ln>
        </p:spPr>
      </p:sp>
      <p:sp>
        <p:nvSpPr>
          <p:cNvPr id="312" name="Google Shape;312;p45"/>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313" name="Shape 313"/>
        <p:cNvGrpSpPr/>
        <p:nvPr/>
      </p:nvGrpSpPr>
      <p:grpSpPr>
        <a:xfrm>
          <a:off x="0" y="0"/>
          <a:ext cx="0" cy="0"/>
          <a:chOff x="0" y="0"/>
          <a:chExt cx="0" cy="0"/>
        </a:xfrm>
      </p:grpSpPr>
      <p:sp>
        <p:nvSpPr>
          <p:cNvPr id="314" name="Google Shape;314;p4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315" name="Google Shape;315;p4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316" name="Google Shape;316;p4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317" name="Shape 317"/>
        <p:cNvGrpSpPr/>
        <p:nvPr/>
      </p:nvGrpSpPr>
      <p:grpSpPr>
        <a:xfrm>
          <a:off x="0" y="0"/>
          <a:ext cx="0" cy="0"/>
          <a:chOff x="0" y="0"/>
          <a:chExt cx="0" cy="0"/>
        </a:xfrm>
      </p:grpSpPr>
      <p:sp>
        <p:nvSpPr>
          <p:cNvPr id="318" name="Google Shape;318;p4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319" name="Google Shape;319;p4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320" name="Shape 320"/>
        <p:cNvGrpSpPr/>
        <p:nvPr/>
      </p:nvGrpSpPr>
      <p:grpSpPr>
        <a:xfrm>
          <a:off x="0" y="0"/>
          <a:ext cx="0" cy="0"/>
          <a:chOff x="0" y="0"/>
          <a:chExt cx="0" cy="0"/>
        </a:xfrm>
      </p:grpSpPr>
      <p:sp>
        <p:nvSpPr>
          <p:cNvPr id="321" name="Google Shape;321;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2" name="Google Shape;322;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23" name="Google Shape;323;p4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324" name="Shape 324"/>
        <p:cNvGrpSpPr/>
        <p:nvPr/>
      </p:nvGrpSpPr>
      <p:grpSpPr>
        <a:xfrm>
          <a:off x="0" y="0"/>
          <a:ext cx="0" cy="0"/>
          <a:chOff x="0" y="0"/>
          <a:chExt cx="0" cy="0"/>
        </a:xfrm>
      </p:grpSpPr>
      <p:sp>
        <p:nvSpPr>
          <p:cNvPr id="325" name="Google Shape;325;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6" name="Google Shape;326;p4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7" name="Google Shape;327;p4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8" name="Google Shape;328;p4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329" name="Shape 329"/>
        <p:cNvGrpSpPr/>
        <p:nvPr/>
      </p:nvGrpSpPr>
      <p:grpSpPr>
        <a:xfrm>
          <a:off x="0" y="0"/>
          <a:ext cx="0" cy="0"/>
          <a:chOff x="0" y="0"/>
          <a:chExt cx="0" cy="0"/>
        </a:xfrm>
      </p:grpSpPr>
      <p:sp>
        <p:nvSpPr>
          <p:cNvPr id="330" name="Google Shape;330;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5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332" name="Shape 332"/>
        <p:cNvGrpSpPr/>
        <p:nvPr/>
      </p:nvGrpSpPr>
      <p:grpSpPr>
        <a:xfrm>
          <a:off x="0" y="0"/>
          <a:ext cx="0" cy="0"/>
          <a:chOff x="0" y="0"/>
          <a:chExt cx="0" cy="0"/>
        </a:xfrm>
      </p:grpSpPr>
      <p:sp>
        <p:nvSpPr>
          <p:cNvPr id="333" name="Google Shape;333;p5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34" name="Google Shape;334;p5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5" name="Google Shape;335;p5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36" name="Shape 336"/>
        <p:cNvGrpSpPr/>
        <p:nvPr/>
      </p:nvGrpSpPr>
      <p:grpSpPr>
        <a:xfrm>
          <a:off x="0" y="0"/>
          <a:ext cx="0" cy="0"/>
          <a:chOff x="0" y="0"/>
          <a:chExt cx="0" cy="0"/>
        </a:xfrm>
      </p:grpSpPr>
      <p:sp>
        <p:nvSpPr>
          <p:cNvPr id="337" name="Google Shape;337;p5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38" name="Google Shape;338;p5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39" name="Shape 339"/>
        <p:cNvGrpSpPr/>
        <p:nvPr/>
      </p:nvGrpSpPr>
      <p:grpSpPr>
        <a:xfrm>
          <a:off x="0" y="0"/>
          <a:ext cx="0" cy="0"/>
          <a:chOff x="0" y="0"/>
          <a:chExt cx="0" cy="0"/>
        </a:xfrm>
      </p:grpSpPr>
      <p:sp>
        <p:nvSpPr>
          <p:cNvPr id="340" name="Google Shape;340;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5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42" name="Google Shape;342;p5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43" name="Google Shape;343;p5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344" name="Google Shape;344;p5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345" name="Shape 345"/>
        <p:cNvGrpSpPr/>
        <p:nvPr/>
      </p:nvGrpSpPr>
      <p:grpSpPr>
        <a:xfrm>
          <a:off x="0" y="0"/>
          <a:ext cx="0" cy="0"/>
          <a:chOff x="0" y="0"/>
          <a:chExt cx="0" cy="0"/>
        </a:xfrm>
      </p:grpSpPr>
      <p:sp>
        <p:nvSpPr>
          <p:cNvPr id="346" name="Google Shape;346;p5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347" name="Google Shape;347;p5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348" name="Shape 348"/>
        <p:cNvGrpSpPr/>
        <p:nvPr/>
      </p:nvGrpSpPr>
      <p:grpSpPr>
        <a:xfrm>
          <a:off x="0" y="0"/>
          <a:ext cx="0" cy="0"/>
          <a:chOff x="0" y="0"/>
          <a:chExt cx="0" cy="0"/>
        </a:xfrm>
      </p:grpSpPr>
      <p:sp>
        <p:nvSpPr>
          <p:cNvPr id="349" name="Google Shape;349;p5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50" name="Google Shape;350;p5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51" name="Google Shape;351;p5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52" name="Shape 352"/>
        <p:cNvGrpSpPr/>
        <p:nvPr/>
      </p:nvGrpSpPr>
      <p:grpSpPr>
        <a:xfrm>
          <a:off x="0" y="0"/>
          <a:ext cx="0" cy="0"/>
          <a:chOff x="0" y="0"/>
          <a:chExt cx="0" cy="0"/>
        </a:xfrm>
      </p:grpSpPr>
      <p:sp>
        <p:nvSpPr>
          <p:cNvPr id="353" name="Google Shape;353;p5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354" name="Shape 354"/>
        <p:cNvGrpSpPr/>
        <p:nvPr/>
      </p:nvGrpSpPr>
      <p:grpSpPr>
        <a:xfrm>
          <a:off x="0" y="0"/>
          <a:ext cx="0" cy="0"/>
          <a:chOff x="0" y="0"/>
          <a:chExt cx="0" cy="0"/>
        </a:xfrm>
      </p:grpSpPr>
      <p:sp>
        <p:nvSpPr>
          <p:cNvPr id="355" name="Google Shape;355;p57"/>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6" name="Google Shape;356;p57"/>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7" name="Google Shape;357;p5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8" name="Google Shape;358;p5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9" name="Google Shape;359;p5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0" name="Google Shape;360;p5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1" name="Google Shape;361;p5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2" name="Google Shape;362;p5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_1">
    <p:spTree>
      <p:nvGrpSpPr>
        <p:cNvPr id="363" name="Shape 363"/>
        <p:cNvGrpSpPr/>
        <p:nvPr/>
      </p:nvGrpSpPr>
      <p:grpSpPr>
        <a:xfrm>
          <a:off x="0" y="0"/>
          <a:ext cx="0" cy="0"/>
          <a:chOff x="0" y="0"/>
          <a:chExt cx="0" cy="0"/>
        </a:xfrm>
      </p:grpSpPr>
      <p:sp>
        <p:nvSpPr>
          <p:cNvPr id="364" name="Google Shape;364;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5" name="Google Shape;365;p58"/>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66" name="Google Shape;366;p58"/>
          <p:cNvSpPr/>
          <p:nvPr>
            <p:ph idx="2" type="pic"/>
          </p:nvPr>
        </p:nvSpPr>
        <p:spPr>
          <a:xfrm>
            <a:off x="4992024" y="1152775"/>
            <a:ext cx="3840300" cy="3416400"/>
          </a:xfrm>
          <a:prstGeom prst="rect">
            <a:avLst/>
          </a:prstGeom>
          <a:noFill/>
          <a:ln>
            <a:noFill/>
          </a:ln>
        </p:spPr>
      </p:sp>
      <p:sp>
        <p:nvSpPr>
          <p:cNvPr id="367" name="Google Shape;367;p58"/>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368" name="Shape 368"/>
        <p:cNvGrpSpPr/>
        <p:nvPr/>
      </p:nvGrpSpPr>
      <p:grpSpPr>
        <a:xfrm>
          <a:off x="0" y="0"/>
          <a:ext cx="0" cy="0"/>
          <a:chOff x="0" y="0"/>
          <a:chExt cx="0" cy="0"/>
        </a:xfrm>
      </p:grpSpPr>
      <p:sp>
        <p:nvSpPr>
          <p:cNvPr id="369" name="Google Shape;369;p59"/>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0" name="Google Shape;370;p59"/>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71" name="Google Shape;371;p59"/>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2" name="Google Shape;372;p59"/>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3" name="Google Shape;373;p5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74" name="Google Shape;374;p5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375" name="Shape 375"/>
        <p:cNvGrpSpPr/>
        <p:nvPr/>
      </p:nvGrpSpPr>
      <p:grpSpPr>
        <a:xfrm>
          <a:off x="0" y="0"/>
          <a:ext cx="0" cy="0"/>
          <a:chOff x="0" y="0"/>
          <a:chExt cx="0" cy="0"/>
        </a:xfrm>
      </p:grpSpPr>
      <p:sp>
        <p:nvSpPr>
          <p:cNvPr id="376" name="Google Shape;376;p60"/>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7" name="Google Shape;377;p60"/>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8" name="Google Shape;378;p6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9" name="Google Shape;379;p60"/>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0" name="Google Shape;380;p60"/>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81" name="Google Shape;381;p60"/>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2" name="Google Shape;382;p60"/>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83" name="Google Shape;383;p60"/>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384" name="Shape 384"/>
        <p:cNvGrpSpPr/>
        <p:nvPr/>
      </p:nvGrpSpPr>
      <p:grpSpPr>
        <a:xfrm>
          <a:off x="0" y="0"/>
          <a:ext cx="0" cy="0"/>
          <a:chOff x="0" y="0"/>
          <a:chExt cx="0" cy="0"/>
        </a:xfrm>
      </p:grpSpPr>
      <p:sp>
        <p:nvSpPr>
          <p:cNvPr id="385" name="Google Shape;385;p61"/>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6" name="Google Shape;386;p61"/>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7" name="Google Shape;387;p61"/>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8" name="Google Shape;388;p61"/>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89" name="Google Shape;389;p61"/>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90" name="Google Shape;390;p61"/>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91" name="Google Shape;391;p6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92" name="Google Shape;392;p6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93" name="Google Shape;393;p6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94" name="Google Shape;394;p6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395" name="Shape 395"/>
        <p:cNvGrpSpPr/>
        <p:nvPr/>
      </p:nvGrpSpPr>
      <p:grpSpPr>
        <a:xfrm>
          <a:off x="0" y="0"/>
          <a:ext cx="0" cy="0"/>
          <a:chOff x="0" y="0"/>
          <a:chExt cx="0" cy="0"/>
        </a:xfrm>
      </p:grpSpPr>
      <p:sp>
        <p:nvSpPr>
          <p:cNvPr id="396" name="Google Shape;396;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7" name="Google Shape;397;p62"/>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98" name="Google Shape;398;p6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1">
    <p:spTree>
      <p:nvGrpSpPr>
        <p:cNvPr id="399" name="Shape 399"/>
        <p:cNvGrpSpPr/>
        <p:nvPr/>
      </p:nvGrpSpPr>
      <p:grpSpPr>
        <a:xfrm>
          <a:off x="0" y="0"/>
          <a:ext cx="0" cy="0"/>
          <a:chOff x="0" y="0"/>
          <a:chExt cx="0" cy="0"/>
        </a:xfrm>
      </p:grpSpPr>
      <p:sp>
        <p:nvSpPr>
          <p:cNvPr id="400" name="Google Shape;400;p63"/>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1" name="Google Shape;401;p63"/>
          <p:cNvSpPr/>
          <p:nvPr>
            <p:ph idx="2" type="pic"/>
          </p:nvPr>
        </p:nvSpPr>
        <p:spPr>
          <a:xfrm>
            <a:off x="4804825" y="1133300"/>
            <a:ext cx="4027500" cy="2392800"/>
          </a:xfrm>
          <a:prstGeom prst="rect">
            <a:avLst/>
          </a:prstGeom>
          <a:noFill/>
          <a:ln>
            <a:noFill/>
          </a:ln>
        </p:spPr>
      </p:sp>
      <p:sp>
        <p:nvSpPr>
          <p:cNvPr id="402" name="Google Shape;402;p63"/>
          <p:cNvSpPr/>
          <p:nvPr>
            <p:ph idx="3" type="pic"/>
          </p:nvPr>
        </p:nvSpPr>
        <p:spPr>
          <a:xfrm>
            <a:off x="311725" y="1133300"/>
            <a:ext cx="4027500" cy="2392800"/>
          </a:xfrm>
          <a:prstGeom prst="rect">
            <a:avLst/>
          </a:prstGeom>
          <a:noFill/>
          <a:ln>
            <a:noFill/>
          </a:ln>
        </p:spPr>
      </p:sp>
      <p:sp>
        <p:nvSpPr>
          <p:cNvPr id="403" name="Google Shape;403;p63"/>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04" name="Google Shape;404;p63"/>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5" name="Google Shape;405;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6" name="Google Shape;406;p6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07" name="Google Shape;407;p6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408" name="Shape 408"/>
        <p:cNvGrpSpPr/>
        <p:nvPr/>
      </p:nvGrpSpPr>
      <p:grpSpPr>
        <a:xfrm>
          <a:off x="0" y="0"/>
          <a:ext cx="0" cy="0"/>
          <a:chOff x="0" y="0"/>
          <a:chExt cx="0" cy="0"/>
        </a:xfrm>
      </p:grpSpPr>
      <p:sp>
        <p:nvSpPr>
          <p:cNvPr id="409" name="Google Shape;409;p64"/>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0" name="Google Shape;410;p64"/>
          <p:cNvSpPr/>
          <p:nvPr>
            <p:ph idx="2" type="pic"/>
          </p:nvPr>
        </p:nvSpPr>
        <p:spPr>
          <a:xfrm>
            <a:off x="6205225" y="1128325"/>
            <a:ext cx="2627100" cy="2273100"/>
          </a:xfrm>
          <a:prstGeom prst="rect">
            <a:avLst/>
          </a:prstGeom>
          <a:noFill/>
          <a:ln>
            <a:noFill/>
          </a:ln>
        </p:spPr>
      </p:sp>
      <p:sp>
        <p:nvSpPr>
          <p:cNvPr id="411" name="Google Shape;411;p64"/>
          <p:cNvSpPr/>
          <p:nvPr>
            <p:ph idx="3" type="pic"/>
          </p:nvPr>
        </p:nvSpPr>
        <p:spPr>
          <a:xfrm>
            <a:off x="311725" y="1128325"/>
            <a:ext cx="2627100" cy="2273100"/>
          </a:xfrm>
          <a:prstGeom prst="rect">
            <a:avLst/>
          </a:prstGeom>
          <a:noFill/>
          <a:ln>
            <a:noFill/>
          </a:ln>
        </p:spPr>
      </p:sp>
      <p:sp>
        <p:nvSpPr>
          <p:cNvPr id="412" name="Google Shape;412;p64"/>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3" name="Google Shape;413;p64"/>
          <p:cNvSpPr/>
          <p:nvPr>
            <p:ph idx="5" type="pic"/>
          </p:nvPr>
        </p:nvSpPr>
        <p:spPr>
          <a:xfrm>
            <a:off x="3255250" y="1128325"/>
            <a:ext cx="2627100" cy="2273100"/>
          </a:xfrm>
          <a:prstGeom prst="rect">
            <a:avLst/>
          </a:prstGeom>
          <a:noFill/>
          <a:ln>
            <a:noFill/>
          </a:ln>
        </p:spPr>
      </p:sp>
      <p:sp>
        <p:nvSpPr>
          <p:cNvPr id="414" name="Google Shape;414;p64"/>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15" name="Google Shape;415;p64"/>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16" name="Google Shape;416;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 name="Google Shape;417;p6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18" name="Google Shape;418;p6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19" name="Google Shape;419;p6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_2">
    <p:spTree>
      <p:nvGrpSpPr>
        <p:cNvPr id="420" name="Shape 420"/>
        <p:cNvGrpSpPr/>
        <p:nvPr/>
      </p:nvGrpSpPr>
      <p:grpSpPr>
        <a:xfrm>
          <a:off x="0" y="0"/>
          <a:ext cx="0" cy="0"/>
          <a:chOff x="0" y="0"/>
          <a:chExt cx="0" cy="0"/>
        </a:xfrm>
      </p:grpSpPr>
      <p:sp>
        <p:nvSpPr>
          <p:cNvPr id="421" name="Google Shape;421;p65"/>
          <p:cNvSpPr/>
          <p:nvPr>
            <p:ph idx="2" type="pic"/>
          </p:nvPr>
        </p:nvSpPr>
        <p:spPr>
          <a:xfrm>
            <a:off x="311700" y="445025"/>
            <a:ext cx="8520600" cy="4218300"/>
          </a:xfrm>
          <a:prstGeom prst="rect">
            <a:avLst/>
          </a:prstGeom>
          <a:noFill/>
          <a:ln>
            <a:noFill/>
          </a:ln>
        </p:spPr>
      </p:sp>
      <p:sp>
        <p:nvSpPr>
          <p:cNvPr id="422" name="Google Shape;422;p65"/>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423" name="Shape 423"/>
        <p:cNvGrpSpPr/>
        <p:nvPr/>
      </p:nvGrpSpPr>
      <p:grpSpPr>
        <a:xfrm>
          <a:off x="0" y="0"/>
          <a:ext cx="0" cy="0"/>
          <a:chOff x="0" y="0"/>
          <a:chExt cx="0" cy="0"/>
        </a:xfrm>
      </p:grpSpPr>
      <p:sp>
        <p:nvSpPr>
          <p:cNvPr id="424" name="Google Shape;424;p66"/>
          <p:cNvSpPr txBox="1"/>
          <p:nvPr>
            <p:ph idx="12" type="sldNum"/>
          </p:nvPr>
        </p:nvSpPr>
        <p:spPr>
          <a:xfrm>
            <a:off x="8472458" y="4663217"/>
            <a:ext cx="548700" cy="3936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25" name="Google Shape;425;p66"/>
          <p:cNvSpPr/>
          <p:nvPr>
            <p:ph idx="2" type="pic"/>
          </p:nvPr>
        </p:nvSpPr>
        <p:spPr>
          <a:xfrm>
            <a:off x="3389600" y="118913"/>
            <a:ext cx="1643700" cy="1535100"/>
          </a:xfrm>
          <a:prstGeom prst="rect">
            <a:avLst/>
          </a:prstGeom>
          <a:noFill/>
          <a:ln>
            <a:noFill/>
          </a:ln>
        </p:spPr>
      </p:sp>
      <p:sp>
        <p:nvSpPr>
          <p:cNvPr id="426" name="Google Shape;426;p66"/>
          <p:cNvSpPr/>
          <p:nvPr>
            <p:ph idx="3" type="pic"/>
          </p:nvPr>
        </p:nvSpPr>
        <p:spPr>
          <a:xfrm>
            <a:off x="5195935" y="118913"/>
            <a:ext cx="1643700" cy="1535100"/>
          </a:xfrm>
          <a:prstGeom prst="rect">
            <a:avLst/>
          </a:prstGeom>
          <a:noFill/>
          <a:ln>
            <a:noFill/>
          </a:ln>
        </p:spPr>
      </p:sp>
      <p:sp>
        <p:nvSpPr>
          <p:cNvPr id="427" name="Google Shape;427;p66"/>
          <p:cNvSpPr/>
          <p:nvPr>
            <p:ph idx="4" type="pic"/>
          </p:nvPr>
        </p:nvSpPr>
        <p:spPr>
          <a:xfrm>
            <a:off x="7002270" y="118913"/>
            <a:ext cx="1643700" cy="1535100"/>
          </a:xfrm>
          <a:prstGeom prst="rect">
            <a:avLst/>
          </a:prstGeom>
          <a:noFill/>
          <a:ln>
            <a:noFill/>
          </a:ln>
        </p:spPr>
      </p:sp>
      <p:sp>
        <p:nvSpPr>
          <p:cNvPr id="428" name="Google Shape;428;p66"/>
          <p:cNvSpPr/>
          <p:nvPr>
            <p:ph idx="5" type="pic"/>
          </p:nvPr>
        </p:nvSpPr>
        <p:spPr>
          <a:xfrm>
            <a:off x="3389588" y="1804212"/>
            <a:ext cx="1643700" cy="1535100"/>
          </a:xfrm>
          <a:prstGeom prst="rect">
            <a:avLst/>
          </a:prstGeom>
          <a:noFill/>
          <a:ln>
            <a:noFill/>
          </a:ln>
        </p:spPr>
      </p:sp>
      <p:sp>
        <p:nvSpPr>
          <p:cNvPr id="429" name="Google Shape;429;p66"/>
          <p:cNvSpPr/>
          <p:nvPr>
            <p:ph idx="6" type="pic"/>
          </p:nvPr>
        </p:nvSpPr>
        <p:spPr>
          <a:xfrm>
            <a:off x="5195922" y="1804212"/>
            <a:ext cx="1643700" cy="1535100"/>
          </a:xfrm>
          <a:prstGeom prst="rect">
            <a:avLst/>
          </a:prstGeom>
          <a:noFill/>
          <a:ln>
            <a:noFill/>
          </a:ln>
        </p:spPr>
      </p:sp>
      <p:sp>
        <p:nvSpPr>
          <p:cNvPr id="430" name="Google Shape;430;p66"/>
          <p:cNvSpPr/>
          <p:nvPr>
            <p:ph idx="7" type="pic"/>
          </p:nvPr>
        </p:nvSpPr>
        <p:spPr>
          <a:xfrm>
            <a:off x="7002257" y="1804212"/>
            <a:ext cx="1643700" cy="1535100"/>
          </a:xfrm>
          <a:prstGeom prst="rect">
            <a:avLst/>
          </a:prstGeom>
          <a:noFill/>
          <a:ln>
            <a:noFill/>
          </a:ln>
        </p:spPr>
      </p:sp>
      <p:sp>
        <p:nvSpPr>
          <p:cNvPr id="431" name="Google Shape;431;p6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66"/>
          <p:cNvSpPr/>
          <p:nvPr>
            <p:ph idx="8" type="pic"/>
          </p:nvPr>
        </p:nvSpPr>
        <p:spPr>
          <a:xfrm>
            <a:off x="3389588" y="3489487"/>
            <a:ext cx="1643700" cy="1535100"/>
          </a:xfrm>
          <a:prstGeom prst="rect">
            <a:avLst/>
          </a:prstGeom>
          <a:noFill/>
          <a:ln>
            <a:noFill/>
          </a:ln>
        </p:spPr>
      </p:sp>
      <p:sp>
        <p:nvSpPr>
          <p:cNvPr id="433" name="Google Shape;433;p66"/>
          <p:cNvSpPr/>
          <p:nvPr>
            <p:ph idx="9" type="pic"/>
          </p:nvPr>
        </p:nvSpPr>
        <p:spPr>
          <a:xfrm>
            <a:off x="5195922" y="3489487"/>
            <a:ext cx="1643700" cy="1535100"/>
          </a:xfrm>
          <a:prstGeom prst="rect">
            <a:avLst/>
          </a:prstGeom>
          <a:noFill/>
          <a:ln>
            <a:noFill/>
          </a:ln>
        </p:spPr>
      </p:sp>
      <p:sp>
        <p:nvSpPr>
          <p:cNvPr id="434" name="Google Shape;434;p6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54" Type="http://schemas.openxmlformats.org/officeDocument/2006/relationships/theme" Target="../theme/theme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7550" y="425875"/>
            <a:ext cx="2916300" cy="1288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sz="2400">
                <a:solidFill>
                  <a:schemeClr val="lt1"/>
                </a:solidFill>
                <a:latin typeface="Nanum Myeongjo"/>
                <a:ea typeface="Nanum Myeongjo"/>
                <a:cs typeface="Nanum Myeongjo"/>
                <a:sym typeface="Nanum Myeongjo"/>
              </a:defRPr>
            </a:lvl1pPr>
            <a:lvl2pPr lvl="1">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2pPr>
            <a:lvl3pPr lvl="2">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3pPr>
            <a:lvl4pPr lvl="3">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4pPr>
            <a:lvl5pPr lvl="4">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5pPr>
            <a:lvl6pPr lvl="5">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6pPr>
            <a:lvl7pPr lvl="6">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7pPr>
            <a:lvl8pPr lvl="7">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8pPr>
            <a:lvl9pPr lvl="8">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9pPr>
          </a:lstStyle>
          <a:p/>
        </p:txBody>
      </p:sp>
      <p:sp>
        <p:nvSpPr>
          <p:cNvPr id="52" name="Google Shape;52;p13"/>
          <p:cNvSpPr txBox="1"/>
          <p:nvPr>
            <p:ph idx="1" type="body"/>
          </p:nvPr>
        </p:nvSpPr>
        <p:spPr>
          <a:xfrm>
            <a:off x="347550" y="1714375"/>
            <a:ext cx="5780700" cy="29163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1pPr>
            <a:lvl2pPr indent="-317500" lvl="1" marL="914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2pPr>
            <a:lvl3pPr indent="-317500" lvl="2" marL="1371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3pPr>
            <a:lvl4pPr indent="-317500" lvl="3" marL="1828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4pPr>
            <a:lvl5pPr indent="-317500" lvl="4" marL="22860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5pPr>
            <a:lvl6pPr indent="-317500" lvl="5" marL="2743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6pPr>
            <a:lvl7pPr indent="-317500" lvl="6" marL="3200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7pPr>
            <a:lvl8pPr indent="-317500" lvl="7" marL="3657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8pPr>
            <a:lvl9pPr indent="-317500" lvl="8" marL="4114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9pPr>
          </a:lstStyle>
          <a:p/>
        </p:txBody>
      </p:sp>
      <p:sp>
        <p:nvSpPr>
          <p:cNvPr id="53" name="Google Shape;53;p13"/>
          <p:cNvSpPr txBox="1"/>
          <p:nvPr>
            <p:ph idx="12" type="sldNum"/>
          </p:nvPr>
        </p:nvSpPr>
        <p:spPr>
          <a:xfrm>
            <a:off x="8556784" y="47498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lt1"/>
                </a:solidFill>
                <a:latin typeface="Albert Sans"/>
                <a:ea typeface="Albert Sans"/>
                <a:cs typeface="Albert Sans"/>
                <a:sym typeface="Albert Sans"/>
              </a:defRPr>
            </a:lvl1pPr>
            <a:lvl2pPr lvl="1" algn="r">
              <a:buNone/>
              <a:defRPr sz="1300">
                <a:solidFill>
                  <a:schemeClr val="lt1"/>
                </a:solidFill>
                <a:latin typeface="Albert Sans"/>
                <a:ea typeface="Albert Sans"/>
                <a:cs typeface="Albert Sans"/>
                <a:sym typeface="Albert Sans"/>
              </a:defRPr>
            </a:lvl2pPr>
            <a:lvl3pPr lvl="2" algn="r">
              <a:buNone/>
              <a:defRPr sz="1300">
                <a:solidFill>
                  <a:schemeClr val="lt1"/>
                </a:solidFill>
                <a:latin typeface="Albert Sans"/>
                <a:ea typeface="Albert Sans"/>
                <a:cs typeface="Albert Sans"/>
                <a:sym typeface="Albert Sans"/>
              </a:defRPr>
            </a:lvl3pPr>
            <a:lvl4pPr lvl="3" algn="r">
              <a:buNone/>
              <a:defRPr sz="1300">
                <a:solidFill>
                  <a:schemeClr val="lt1"/>
                </a:solidFill>
                <a:latin typeface="Albert Sans"/>
                <a:ea typeface="Albert Sans"/>
                <a:cs typeface="Albert Sans"/>
                <a:sym typeface="Albert Sans"/>
              </a:defRPr>
            </a:lvl4pPr>
            <a:lvl5pPr lvl="4" algn="r">
              <a:buNone/>
              <a:defRPr sz="1300">
                <a:solidFill>
                  <a:schemeClr val="lt1"/>
                </a:solidFill>
                <a:latin typeface="Albert Sans"/>
                <a:ea typeface="Albert Sans"/>
                <a:cs typeface="Albert Sans"/>
                <a:sym typeface="Albert Sans"/>
              </a:defRPr>
            </a:lvl5pPr>
            <a:lvl6pPr lvl="5" algn="r">
              <a:buNone/>
              <a:defRPr sz="1300">
                <a:solidFill>
                  <a:schemeClr val="lt1"/>
                </a:solidFill>
                <a:latin typeface="Albert Sans"/>
                <a:ea typeface="Albert Sans"/>
                <a:cs typeface="Albert Sans"/>
                <a:sym typeface="Albert Sans"/>
              </a:defRPr>
            </a:lvl6pPr>
            <a:lvl7pPr lvl="6" algn="r">
              <a:buNone/>
              <a:defRPr sz="1300">
                <a:solidFill>
                  <a:schemeClr val="lt1"/>
                </a:solidFill>
                <a:latin typeface="Albert Sans"/>
                <a:ea typeface="Albert Sans"/>
                <a:cs typeface="Albert Sans"/>
                <a:sym typeface="Albert Sans"/>
              </a:defRPr>
            </a:lvl7pPr>
            <a:lvl8pPr lvl="7" algn="r">
              <a:buNone/>
              <a:defRPr sz="1300">
                <a:solidFill>
                  <a:schemeClr val="lt1"/>
                </a:solidFill>
                <a:latin typeface="Albert Sans"/>
                <a:ea typeface="Albert Sans"/>
                <a:cs typeface="Albert Sans"/>
                <a:sym typeface="Albert Sans"/>
              </a:defRPr>
            </a:lvl8pPr>
            <a:lvl9pPr lvl="8" algn="r">
              <a:buNone/>
              <a:defRPr sz="1300">
                <a:solidFill>
                  <a:schemeClr val="lt1"/>
                </a:solidFill>
                <a:latin typeface="Albert Sans"/>
                <a:ea typeface="Albert Sans"/>
                <a:cs typeface="Albert Sans"/>
                <a:sym typeface="Albert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99">
          <p15:clr>
            <a:srgbClr val="E46962"/>
          </p15:clr>
        </p15:guide>
        <p15:guide id="27" pos="144">
          <p15:clr>
            <a:srgbClr val="E46962"/>
          </p15:clr>
        </p15:guide>
        <p15:guide id="28" pos="5616">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15.png"/><Relationship Id="rId4" Type="http://schemas.openxmlformats.org/officeDocument/2006/relationships/image" Target="../media/image9.png"/><Relationship Id="rId5" Type="http://schemas.openxmlformats.org/officeDocument/2006/relationships/image" Target="../media/image12.png"/><Relationship Id="rId6" Type="http://schemas.openxmlformats.org/officeDocument/2006/relationships/image" Target="../media/image10.png"/><Relationship Id="rId7"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hyperlink" Target="https://outdoordoer.com/how-much-does-it-cost-to-build-a-commercial-zip-line/" TargetMode="External"/><Relationship Id="rId5" Type="http://schemas.openxmlformats.org/officeDocument/2006/relationships/hyperlink" Target="https://adventureparkinsider.com/article/state-of-the-industry-preliminary-repor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3.jpg"/><Relationship Id="rId5" Type="http://schemas.openxmlformats.org/officeDocument/2006/relationships/image" Target="../media/image2.jpg"/><Relationship Id="rId6" Type="http://schemas.openxmlformats.org/officeDocument/2006/relationships/image" Target="../media/image14.jpg"/><Relationship Id="rId7" Type="http://schemas.openxmlformats.org/officeDocument/2006/relationships/image" Target="../media/image6.jpg"/><Relationship Id="rId8"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hyperlink" Target="https://forms.gle/YsL3DUSDz355ff2N9" TargetMode="External"/><Relationship Id="rId4" Type="http://schemas.openxmlformats.org/officeDocument/2006/relationships/image" Target="../media/image15.png"/><Relationship Id="rId5" Type="http://schemas.openxmlformats.org/officeDocument/2006/relationships/image" Target="../media/image18.png"/><Relationship Id="rId6" Type="http://schemas.openxmlformats.org/officeDocument/2006/relationships/image" Target="../media/image17.png"/><Relationship Id="rId7" Type="http://schemas.openxmlformats.org/officeDocument/2006/relationships/image" Target="../media/image19.png"/><Relationship Id="rId8"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hyperlink" Target="https://forms.gle/YsL3DUSDz355ff2N9" TargetMode="External"/><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22.png"/><Relationship Id="rId8"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hyperlink" Target="https://forms.gle/YsL3DUSDz355ff2N9" TargetMode="Externa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7.xml"/><Relationship Id="rId3" Type="http://schemas.openxmlformats.org/officeDocument/2006/relationships/image" Target="../media/image15.png"/><Relationship Id="rId4" Type="http://schemas.openxmlformats.org/officeDocument/2006/relationships/image" Target="../media/image26.png"/><Relationship Id="rId5"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15.png"/><Relationship Id="rId4" Type="http://schemas.openxmlformats.org/officeDocument/2006/relationships/hyperlink" Target="https://outdoordoer.com/how-much-does-it-cost-to-build-a-commercial-zip-line/" TargetMode="External"/><Relationship Id="rId5" Type="http://schemas.openxmlformats.org/officeDocument/2006/relationships/hyperlink" Target="https://adventureparkinsider.com/article/state-of-the-industry-preliminary-report/" TargetMode="External"/><Relationship Id="rId6" Type="http://schemas.openxmlformats.org/officeDocument/2006/relationships/hyperlink" Target="https://starshipdeliveries.com/campus/" TargetMode="External"/><Relationship Id="rId7" Type="http://schemas.openxmlformats.org/officeDocument/2006/relationships/hyperlink" Target="https://www.forbes.com/sites/greggardner/2022/02/16/starship-technologies-expands-robot-grocery-delivery-to-second-northern-california-store/"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15.png"/><Relationship Id="rId4" Type="http://schemas.openxmlformats.org/officeDocument/2006/relationships/image" Target="../media/image31.png"/><Relationship Id="rId5" Type="http://schemas.openxmlformats.org/officeDocument/2006/relationships/image" Target="../media/image30.jpg"/><Relationship Id="rId6" Type="http://schemas.openxmlformats.org/officeDocument/2006/relationships/image" Target="../media/image28.jpg"/><Relationship Id="rId7"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8" name="Shape 438"/>
        <p:cNvGrpSpPr/>
        <p:nvPr/>
      </p:nvGrpSpPr>
      <p:grpSpPr>
        <a:xfrm>
          <a:off x="0" y="0"/>
          <a:ext cx="0" cy="0"/>
          <a:chOff x="0" y="0"/>
          <a:chExt cx="0" cy="0"/>
        </a:xfrm>
      </p:grpSpPr>
      <p:sp>
        <p:nvSpPr>
          <p:cNvPr id="439" name="Google Shape;439;p67"/>
          <p:cNvSpPr/>
          <p:nvPr/>
        </p:nvSpPr>
        <p:spPr>
          <a:xfrm>
            <a:off x="0" y="4006100"/>
            <a:ext cx="9144000" cy="1137300"/>
          </a:xfrm>
          <a:prstGeom prst="rect">
            <a:avLst/>
          </a:prstGeom>
          <a:solidFill>
            <a:srgbClr val="9ACAE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440" name="Google Shape;440;p67"/>
          <p:cNvSpPr txBox="1"/>
          <p:nvPr>
            <p:ph idx="3" type="title"/>
          </p:nvPr>
        </p:nvSpPr>
        <p:spPr>
          <a:xfrm>
            <a:off x="3200406" y="365675"/>
            <a:ext cx="2743200" cy="393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227695"/>
                </a:solidFill>
              </a:rPr>
              <a:t>Group 4</a:t>
            </a:r>
            <a:endParaRPr sz="1800">
              <a:solidFill>
                <a:srgbClr val="227695"/>
              </a:solidFill>
            </a:endParaRPr>
          </a:p>
        </p:txBody>
      </p:sp>
      <p:sp>
        <p:nvSpPr>
          <p:cNvPr id="441" name="Google Shape;441;p67"/>
          <p:cNvSpPr txBox="1"/>
          <p:nvPr>
            <p:ph idx="1" type="subTitle"/>
          </p:nvPr>
        </p:nvSpPr>
        <p:spPr>
          <a:xfrm>
            <a:off x="2788400" y="4066850"/>
            <a:ext cx="1846200" cy="83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Elaine Abrams</a:t>
            </a:r>
            <a:endParaRPr b="1" sz="1800"/>
          </a:p>
          <a:p>
            <a:pPr indent="0" lvl="0" marL="0" rtl="0" algn="ctr">
              <a:spcBef>
                <a:spcPts val="0"/>
              </a:spcBef>
              <a:spcAft>
                <a:spcPts val="0"/>
              </a:spcAft>
              <a:buNone/>
            </a:pPr>
            <a:r>
              <a:rPr b="1" lang="en" sz="1800"/>
              <a:t>L.T. Brown II</a:t>
            </a:r>
            <a:endParaRPr b="1" sz="1800"/>
          </a:p>
          <a:p>
            <a:pPr indent="0" lvl="0" marL="0" rtl="0" algn="ctr">
              <a:spcBef>
                <a:spcPts val="0"/>
              </a:spcBef>
              <a:spcAft>
                <a:spcPts val="0"/>
              </a:spcAft>
              <a:buNone/>
            </a:pPr>
            <a:r>
              <a:rPr b="1" lang="en" sz="1800"/>
              <a:t>Robert Jarman</a:t>
            </a:r>
            <a:endParaRPr b="1" sz="1800"/>
          </a:p>
          <a:p>
            <a:pPr indent="0" lvl="0" marL="0" rtl="0" algn="ctr">
              <a:spcBef>
                <a:spcPts val="0"/>
              </a:spcBef>
              <a:spcAft>
                <a:spcPts val="0"/>
              </a:spcAft>
              <a:buClr>
                <a:schemeClr val="dk2"/>
              </a:buClr>
              <a:buSzPts val="1100"/>
              <a:buFont typeface="Arial"/>
              <a:buNone/>
            </a:pPr>
            <a:r>
              <a:t/>
            </a:r>
            <a:endParaRPr b="1" sz="1800"/>
          </a:p>
          <a:p>
            <a:pPr indent="0" lvl="0" marL="0" rtl="0" algn="ctr">
              <a:spcBef>
                <a:spcPts val="0"/>
              </a:spcBef>
              <a:spcAft>
                <a:spcPts val="0"/>
              </a:spcAft>
              <a:buClr>
                <a:schemeClr val="dk2"/>
              </a:buClr>
              <a:buSzPts val="1100"/>
              <a:buFont typeface="Arial"/>
              <a:buNone/>
            </a:pPr>
            <a:r>
              <a:t/>
            </a:r>
            <a:endParaRPr b="1" sz="1800"/>
          </a:p>
          <a:p>
            <a:pPr indent="0" lvl="0" marL="0" rtl="0" algn="ctr">
              <a:spcBef>
                <a:spcPts val="0"/>
              </a:spcBef>
              <a:spcAft>
                <a:spcPts val="0"/>
              </a:spcAft>
              <a:buNone/>
            </a:pPr>
            <a:r>
              <a:t/>
            </a:r>
            <a:endParaRPr b="1" sz="1800"/>
          </a:p>
        </p:txBody>
      </p:sp>
      <p:sp>
        <p:nvSpPr>
          <p:cNvPr id="442" name="Google Shape;442;p67"/>
          <p:cNvSpPr txBox="1"/>
          <p:nvPr/>
        </p:nvSpPr>
        <p:spPr>
          <a:xfrm>
            <a:off x="4634694" y="4066850"/>
            <a:ext cx="1846200" cy="1293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lt1"/>
                </a:solidFill>
                <a:latin typeface="Albert Sans"/>
                <a:ea typeface="Albert Sans"/>
                <a:cs typeface="Albert Sans"/>
                <a:sym typeface="Albert Sans"/>
              </a:rPr>
              <a:t>Michelle Lam</a:t>
            </a:r>
            <a:endParaRPr b="1" sz="1800">
              <a:solidFill>
                <a:schemeClr val="lt1"/>
              </a:solidFill>
              <a:latin typeface="Albert Sans"/>
              <a:ea typeface="Albert Sans"/>
              <a:cs typeface="Albert Sans"/>
              <a:sym typeface="Albert Sans"/>
            </a:endParaRPr>
          </a:p>
          <a:p>
            <a:pPr indent="0" lvl="0" marL="0" rtl="0" algn="ctr">
              <a:spcBef>
                <a:spcPts val="0"/>
              </a:spcBef>
              <a:spcAft>
                <a:spcPts val="0"/>
              </a:spcAft>
              <a:buNone/>
            </a:pPr>
            <a:r>
              <a:rPr b="1" lang="en" sz="1800">
                <a:solidFill>
                  <a:schemeClr val="lt1"/>
                </a:solidFill>
                <a:latin typeface="Albert Sans"/>
                <a:ea typeface="Albert Sans"/>
                <a:cs typeface="Albert Sans"/>
                <a:sym typeface="Albert Sans"/>
              </a:rPr>
              <a:t>Lucy New</a:t>
            </a:r>
            <a:endParaRPr b="1" sz="1800">
              <a:solidFill>
                <a:schemeClr val="lt1"/>
              </a:solidFill>
              <a:latin typeface="Albert Sans"/>
              <a:ea typeface="Albert Sans"/>
              <a:cs typeface="Albert Sans"/>
              <a:sym typeface="Albert Sans"/>
            </a:endParaRPr>
          </a:p>
          <a:p>
            <a:pPr indent="0" lvl="0" marL="0" rtl="0" algn="ctr">
              <a:spcBef>
                <a:spcPts val="0"/>
              </a:spcBef>
              <a:spcAft>
                <a:spcPts val="0"/>
              </a:spcAft>
              <a:buClr>
                <a:schemeClr val="dk2"/>
              </a:buClr>
              <a:buSzPts val="1100"/>
              <a:buFont typeface="Arial"/>
              <a:buNone/>
            </a:pPr>
            <a:r>
              <a:rPr b="1" lang="en" sz="1800">
                <a:solidFill>
                  <a:schemeClr val="lt1"/>
                </a:solidFill>
                <a:latin typeface="Albert Sans"/>
                <a:ea typeface="Albert Sans"/>
                <a:cs typeface="Albert Sans"/>
                <a:sym typeface="Albert Sans"/>
              </a:rPr>
              <a:t>Yufan Wu</a:t>
            </a:r>
            <a:endParaRPr b="1" sz="1800">
              <a:solidFill>
                <a:schemeClr val="lt1"/>
              </a:solidFill>
              <a:latin typeface="Albert Sans"/>
              <a:ea typeface="Albert Sans"/>
              <a:cs typeface="Albert Sans"/>
              <a:sym typeface="Albert Sans"/>
            </a:endParaRPr>
          </a:p>
          <a:p>
            <a:pPr indent="0" lvl="0" marL="0" rtl="0" algn="ctr">
              <a:spcBef>
                <a:spcPts val="0"/>
              </a:spcBef>
              <a:spcAft>
                <a:spcPts val="0"/>
              </a:spcAft>
              <a:buNone/>
            </a:pPr>
            <a:r>
              <a:t/>
            </a:r>
            <a:endParaRPr b="1" sz="1800">
              <a:solidFill>
                <a:schemeClr val="lt1"/>
              </a:solidFill>
              <a:latin typeface="Albert Sans"/>
              <a:ea typeface="Albert Sans"/>
              <a:cs typeface="Albert Sans"/>
              <a:sym typeface="Albert Sans"/>
            </a:endParaRPr>
          </a:p>
        </p:txBody>
      </p:sp>
      <p:sp>
        <p:nvSpPr>
          <p:cNvPr id="443" name="Google Shape;443;p67"/>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44" name="Google Shape;444;p67"/>
          <p:cNvSpPr txBox="1"/>
          <p:nvPr>
            <p:ph type="title"/>
          </p:nvPr>
        </p:nvSpPr>
        <p:spPr>
          <a:xfrm>
            <a:off x="337050" y="623922"/>
            <a:ext cx="8469900" cy="1418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9000">
                <a:solidFill>
                  <a:srgbClr val="227695"/>
                </a:solidFill>
              </a:rPr>
              <a:t>Swoop </a:t>
            </a:r>
            <a:endParaRPr b="1" sz="9000">
              <a:solidFill>
                <a:srgbClr val="227695"/>
              </a:solidFill>
            </a:endParaRPr>
          </a:p>
          <a:p>
            <a:pPr indent="0" lvl="0" marL="0" rtl="0" algn="ctr">
              <a:spcBef>
                <a:spcPts val="0"/>
              </a:spcBef>
              <a:spcAft>
                <a:spcPts val="0"/>
              </a:spcAft>
              <a:buNone/>
            </a:pPr>
            <a:r>
              <a:t/>
            </a:r>
            <a:endParaRPr b="1" sz="9000">
              <a:solidFill>
                <a:srgbClr val="227695"/>
              </a:solidFill>
            </a:endParaRPr>
          </a:p>
        </p:txBody>
      </p:sp>
      <p:pic>
        <p:nvPicPr>
          <p:cNvPr id="445" name="Google Shape;445;p67"/>
          <p:cNvPicPr preferRelativeResize="0"/>
          <p:nvPr/>
        </p:nvPicPr>
        <p:blipFill rotWithShape="1">
          <a:blip r:embed="rId3">
            <a:alphaModFix/>
          </a:blip>
          <a:srcRect b="7186" l="26154" r="25996" t="7255"/>
          <a:stretch/>
        </p:blipFill>
        <p:spPr>
          <a:xfrm>
            <a:off x="3605274" y="1911725"/>
            <a:ext cx="1933474" cy="19446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82" name="Shape 582"/>
        <p:cNvGrpSpPr/>
        <p:nvPr/>
      </p:nvGrpSpPr>
      <p:grpSpPr>
        <a:xfrm>
          <a:off x="0" y="0"/>
          <a:ext cx="0" cy="0"/>
          <a:chOff x="0" y="0"/>
          <a:chExt cx="0" cy="0"/>
        </a:xfrm>
      </p:grpSpPr>
      <p:pic>
        <p:nvPicPr>
          <p:cNvPr id="583" name="Google Shape;583;p76"/>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584" name="Google Shape;584;p76"/>
          <p:cNvSpPr txBox="1"/>
          <p:nvPr>
            <p:ph type="title"/>
          </p:nvPr>
        </p:nvSpPr>
        <p:spPr>
          <a:xfrm>
            <a:off x="454450" y="54575"/>
            <a:ext cx="65910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University Innovation Adoption</a:t>
            </a:r>
            <a:endParaRPr sz="3200">
              <a:solidFill>
                <a:srgbClr val="227695"/>
              </a:solidFill>
            </a:endParaRPr>
          </a:p>
        </p:txBody>
      </p:sp>
      <p:sp>
        <p:nvSpPr>
          <p:cNvPr id="585" name="Google Shape;585;p76"/>
          <p:cNvSpPr txBox="1"/>
          <p:nvPr/>
        </p:nvSpPr>
        <p:spPr>
          <a:xfrm>
            <a:off x="454450" y="1144950"/>
            <a:ext cx="3827100" cy="350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rgbClr val="023143"/>
                </a:solidFill>
                <a:latin typeface="Albert Sans"/>
                <a:ea typeface="Albert Sans"/>
                <a:cs typeface="Albert Sans"/>
                <a:sym typeface="Albert Sans"/>
              </a:rPr>
              <a:t>Key Insight: </a:t>
            </a:r>
            <a:endParaRPr b="1" sz="1900">
              <a:solidFill>
                <a:srgbClr val="023143"/>
              </a:solidFill>
              <a:latin typeface="Albert Sans"/>
              <a:ea typeface="Albert Sans"/>
              <a:cs typeface="Albert Sans"/>
              <a:sym typeface="Albert Sans"/>
            </a:endParaRPr>
          </a:p>
          <a:p>
            <a:pPr indent="-349250" lvl="0" marL="457200" rtl="0" algn="l">
              <a:lnSpc>
                <a:spcPct val="115000"/>
              </a:lnSpc>
              <a:spcBef>
                <a:spcPts val="0"/>
              </a:spcBef>
              <a:spcAft>
                <a:spcPts val="0"/>
              </a:spcAft>
              <a:buClr>
                <a:srgbClr val="023143"/>
              </a:buClr>
              <a:buSzPts val="1900"/>
              <a:buFont typeface="Albert Sans"/>
              <a:buChar char="●"/>
            </a:pPr>
            <a:r>
              <a:rPr lang="en" sz="1900">
                <a:solidFill>
                  <a:srgbClr val="023143"/>
                </a:solidFill>
                <a:latin typeface="Albert Sans"/>
                <a:ea typeface="Albert Sans"/>
                <a:cs typeface="Albert Sans"/>
                <a:sym typeface="Albert Sans"/>
              </a:rPr>
              <a:t>Universities are embracing innovative solutions</a:t>
            </a:r>
            <a:endParaRPr b="1" sz="1900">
              <a:solidFill>
                <a:srgbClr val="023143"/>
              </a:solidFill>
              <a:latin typeface="Albert Sans"/>
              <a:ea typeface="Albert Sans"/>
              <a:cs typeface="Albert Sans"/>
              <a:sym typeface="Albert Sans"/>
            </a:endParaRPr>
          </a:p>
          <a:p>
            <a:pPr indent="0" lvl="0" marL="0" rtl="0" algn="l">
              <a:lnSpc>
                <a:spcPct val="115000"/>
              </a:lnSpc>
              <a:spcBef>
                <a:spcPts val="0"/>
              </a:spcBef>
              <a:spcAft>
                <a:spcPts val="0"/>
              </a:spcAft>
              <a:buNone/>
            </a:pPr>
            <a:r>
              <a:t/>
            </a:r>
            <a:endParaRPr b="1" sz="1900">
              <a:solidFill>
                <a:srgbClr val="023143"/>
              </a:solidFill>
              <a:latin typeface="Albert Sans"/>
              <a:ea typeface="Albert Sans"/>
              <a:cs typeface="Albert Sans"/>
              <a:sym typeface="Albert Sans"/>
            </a:endParaRPr>
          </a:p>
          <a:p>
            <a:pPr indent="0" lvl="0" marL="0" rtl="0" algn="l">
              <a:lnSpc>
                <a:spcPct val="115000"/>
              </a:lnSpc>
              <a:spcBef>
                <a:spcPts val="0"/>
              </a:spcBef>
              <a:spcAft>
                <a:spcPts val="0"/>
              </a:spcAft>
              <a:buNone/>
            </a:pPr>
            <a:r>
              <a:rPr b="1" lang="en" sz="1900">
                <a:solidFill>
                  <a:srgbClr val="023143"/>
                </a:solidFill>
                <a:latin typeface="Albert Sans"/>
                <a:ea typeface="Albert Sans"/>
                <a:cs typeface="Albert Sans"/>
                <a:sym typeface="Albert Sans"/>
              </a:rPr>
              <a:t>Starship Delivery Robots: </a:t>
            </a:r>
            <a:endParaRPr b="1" sz="1900">
              <a:solidFill>
                <a:srgbClr val="023143"/>
              </a:solidFill>
              <a:latin typeface="Albert Sans"/>
              <a:ea typeface="Albert Sans"/>
              <a:cs typeface="Albert Sans"/>
              <a:sym typeface="Albert Sans"/>
            </a:endParaRPr>
          </a:p>
          <a:p>
            <a:pPr indent="-349250" lvl="0" marL="457200" rtl="0" algn="l">
              <a:lnSpc>
                <a:spcPct val="115000"/>
              </a:lnSpc>
              <a:spcBef>
                <a:spcPts val="0"/>
              </a:spcBef>
              <a:spcAft>
                <a:spcPts val="0"/>
              </a:spcAft>
              <a:buClr>
                <a:srgbClr val="023143"/>
              </a:buClr>
              <a:buSzPts val="1900"/>
              <a:buFont typeface="Albert Sans"/>
              <a:buChar char="●"/>
            </a:pPr>
            <a:r>
              <a:rPr lang="en" sz="1900">
                <a:solidFill>
                  <a:srgbClr val="023143"/>
                </a:solidFill>
                <a:latin typeface="Albert Sans"/>
                <a:ea typeface="Albert Sans"/>
                <a:cs typeface="Albert Sans"/>
                <a:sym typeface="Albert Sans"/>
              </a:rPr>
              <a:t>Zero-emission autonomous robots</a:t>
            </a:r>
            <a:endParaRPr sz="1900">
              <a:solidFill>
                <a:srgbClr val="023143"/>
              </a:solidFill>
              <a:latin typeface="Albert Sans"/>
              <a:ea typeface="Albert Sans"/>
              <a:cs typeface="Albert Sans"/>
              <a:sym typeface="Albert Sans"/>
            </a:endParaRPr>
          </a:p>
          <a:p>
            <a:pPr indent="-349250" lvl="0" marL="457200" rtl="0" algn="l">
              <a:lnSpc>
                <a:spcPct val="115000"/>
              </a:lnSpc>
              <a:spcBef>
                <a:spcPts val="0"/>
              </a:spcBef>
              <a:spcAft>
                <a:spcPts val="0"/>
              </a:spcAft>
              <a:buClr>
                <a:srgbClr val="023143"/>
              </a:buClr>
              <a:buSzPts val="1900"/>
              <a:buFont typeface="Albert Sans"/>
              <a:buChar char="●"/>
            </a:pPr>
            <a:r>
              <a:rPr lang="en" sz="1900">
                <a:solidFill>
                  <a:srgbClr val="023143"/>
                </a:solidFill>
                <a:latin typeface="Albert Sans"/>
                <a:ea typeface="Albert Sans"/>
                <a:cs typeface="Albert Sans"/>
                <a:sym typeface="Albert Sans"/>
              </a:rPr>
              <a:t>Food and supplies delivery</a:t>
            </a:r>
            <a:endParaRPr sz="1900">
              <a:solidFill>
                <a:srgbClr val="023143"/>
              </a:solidFill>
              <a:latin typeface="Albert Sans"/>
              <a:ea typeface="Albert Sans"/>
              <a:cs typeface="Albert Sans"/>
              <a:sym typeface="Albert Sans"/>
            </a:endParaRPr>
          </a:p>
          <a:p>
            <a:pPr indent="-349250" lvl="0" marL="457200" rtl="0" algn="l">
              <a:lnSpc>
                <a:spcPct val="115000"/>
              </a:lnSpc>
              <a:spcBef>
                <a:spcPts val="0"/>
              </a:spcBef>
              <a:spcAft>
                <a:spcPts val="0"/>
              </a:spcAft>
              <a:buClr>
                <a:srgbClr val="023143"/>
              </a:buClr>
              <a:buSzPts val="1900"/>
              <a:buFont typeface="Albert Sans"/>
              <a:buChar char="●"/>
            </a:pPr>
            <a:r>
              <a:rPr lang="en" sz="1900">
                <a:solidFill>
                  <a:srgbClr val="023143"/>
                </a:solidFill>
                <a:latin typeface="Albert Sans"/>
                <a:ea typeface="Albert Sans"/>
                <a:cs typeface="Albert Sans"/>
                <a:sym typeface="Albert Sans"/>
              </a:rPr>
              <a:t>Across U.S. reaching </a:t>
            </a:r>
            <a:r>
              <a:rPr b="1" lang="en" sz="1900">
                <a:solidFill>
                  <a:srgbClr val="023143"/>
                </a:solidFill>
                <a:latin typeface="Albert Sans"/>
                <a:ea typeface="Albert Sans"/>
                <a:cs typeface="Albert Sans"/>
                <a:sym typeface="Albert Sans"/>
              </a:rPr>
              <a:t>1.5 million students</a:t>
            </a:r>
            <a:r>
              <a:rPr lang="en" sz="1900">
                <a:solidFill>
                  <a:srgbClr val="023143"/>
                </a:solidFill>
                <a:latin typeface="Albert Sans"/>
                <a:ea typeface="Albert Sans"/>
                <a:cs typeface="Albert Sans"/>
                <a:sym typeface="Albert Sans"/>
              </a:rPr>
              <a:t> (Fall 2024)</a:t>
            </a:r>
            <a:endParaRPr sz="1900">
              <a:solidFill>
                <a:srgbClr val="023143"/>
              </a:solidFill>
              <a:latin typeface="Albert Sans"/>
              <a:ea typeface="Albert Sans"/>
              <a:cs typeface="Albert Sans"/>
              <a:sym typeface="Albert Sans"/>
            </a:endParaRPr>
          </a:p>
        </p:txBody>
      </p:sp>
      <p:pic>
        <p:nvPicPr>
          <p:cNvPr id="586" name="Google Shape;586;p76"/>
          <p:cNvPicPr preferRelativeResize="0"/>
          <p:nvPr/>
        </p:nvPicPr>
        <p:blipFill rotWithShape="1">
          <a:blip r:embed="rId4">
            <a:alphaModFix/>
          </a:blip>
          <a:srcRect b="0" l="12255" r="13061" t="0"/>
          <a:stretch/>
        </p:blipFill>
        <p:spPr>
          <a:xfrm>
            <a:off x="4281550" y="1184188"/>
            <a:ext cx="3827100" cy="3425522"/>
          </a:xfrm>
          <a:prstGeom prst="rect">
            <a:avLst/>
          </a:prstGeom>
          <a:noFill/>
          <a:ln>
            <a:noFill/>
          </a:ln>
        </p:spPr>
      </p:pic>
      <p:sp>
        <p:nvSpPr>
          <p:cNvPr id="587" name="Google Shape;587;p76"/>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91" name="Shape 591"/>
        <p:cNvGrpSpPr/>
        <p:nvPr/>
      </p:nvGrpSpPr>
      <p:grpSpPr>
        <a:xfrm>
          <a:off x="0" y="0"/>
          <a:ext cx="0" cy="0"/>
          <a:chOff x="0" y="0"/>
          <a:chExt cx="0" cy="0"/>
        </a:xfrm>
      </p:grpSpPr>
      <p:sp>
        <p:nvSpPr>
          <p:cNvPr id="592" name="Google Shape;592;p77"/>
          <p:cNvSpPr txBox="1"/>
          <p:nvPr>
            <p:ph type="title"/>
          </p:nvPr>
        </p:nvSpPr>
        <p:spPr>
          <a:xfrm>
            <a:off x="464813" y="22350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Distribution </a:t>
            </a:r>
            <a:endParaRPr sz="3200">
              <a:solidFill>
                <a:srgbClr val="227695"/>
              </a:solidFill>
            </a:endParaRPr>
          </a:p>
        </p:txBody>
      </p:sp>
      <p:sp>
        <p:nvSpPr>
          <p:cNvPr id="593" name="Google Shape;593;p77"/>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94" name="Google Shape;594;p77"/>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595" name="Google Shape;595;p77"/>
          <p:cNvSpPr/>
          <p:nvPr/>
        </p:nvSpPr>
        <p:spPr>
          <a:xfrm flipH="1" rot="10800000">
            <a:off x="3268200" y="1701988"/>
            <a:ext cx="2493000" cy="1569600"/>
          </a:xfrm>
          <a:prstGeom prst="round2DiagRect">
            <a:avLst>
              <a:gd fmla="val 0" name="adj1"/>
              <a:gd fmla="val 17764" name="adj2"/>
            </a:avLst>
          </a:prstGeom>
          <a:solidFill>
            <a:srgbClr val="0942A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77"/>
          <p:cNvSpPr/>
          <p:nvPr/>
        </p:nvSpPr>
        <p:spPr>
          <a:xfrm>
            <a:off x="5979100" y="1701988"/>
            <a:ext cx="2493000" cy="1569600"/>
          </a:xfrm>
          <a:prstGeom prst="round2DiagRect">
            <a:avLst>
              <a:gd fmla="val 0" name="adj1"/>
              <a:gd fmla="val 17764" name="adj2"/>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grpSp>
        <p:nvGrpSpPr>
          <p:cNvPr id="597" name="Google Shape;597;p77"/>
          <p:cNvGrpSpPr/>
          <p:nvPr/>
        </p:nvGrpSpPr>
        <p:grpSpPr>
          <a:xfrm>
            <a:off x="5628912" y="2175479"/>
            <a:ext cx="484440" cy="495936"/>
            <a:chOff x="4858109" y="2631368"/>
            <a:chExt cx="316442" cy="315000"/>
          </a:xfrm>
        </p:grpSpPr>
        <p:sp>
          <p:nvSpPr>
            <p:cNvPr id="598" name="Google Shape;598;p77"/>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77"/>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
              </a:br>
              <a:endParaRPr/>
            </a:p>
          </p:txBody>
        </p:sp>
      </p:grpSp>
      <p:grpSp>
        <p:nvGrpSpPr>
          <p:cNvPr id="600" name="Google Shape;600;p77"/>
          <p:cNvGrpSpPr/>
          <p:nvPr/>
        </p:nvGrpSpPr>
        <p:grpSpPr>
          <a:xfrm>
            <a:off x="732521" y="1701988"/>
            <a:ext cx="2233568" cy="1569600"/>
            <a:chOff x="1126863" y="2013875"/>
            <a:chExt cx="1944600" cy="1569600"/>
          </a:xfrm>
        </p:grpSpPr>
        <p:sp>
          <p:nvSpPr>
            <p:cNvPr id="601" name="Google Shape;601;p77"/>
            <p:cNvSpPr/>
            <p:nvPr/>
          </p:nvSpPr>
          <p:spPr>
            <a:xfrm>
              <a:off x="1126863" y="2013875"/>
              <a:ext cx="1944600" cy="1569600"/>
            </a:xfrm>
            <a:prstGeom prst="round2DiagRect">
              <a:avLst>
                <a:gd fmla="val 0" name="adj1"/>
                <a:gd fmla="val 17764" name="adj2"/>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77"/>
            <p:cNvSpPr txBox="1"/>
            <p:nvPr/>
          </p:nvSpPr>
          <p:spPr>
            <a:xfrm>
              <a:off x="1499075" y="2388910"/>
              <a:ext cx="1451700" cy="459900"/>
            </a:xfrm>
            <a:prstGeom prst="rect">
              <a:avLst/>
            </a:prstGeom>
            <a:solidFill>
              <a:srgbClr val="3C78D8"/>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Roboto"/>
                  <a:ea typeface="Roboto"/>
                  <a:cs typeface="Roboto"/>
                  <a:sym typeface="Roboto"/>
                </a:rPr>
                <a:t>Swoop</a:t>
              </a:r>
              <a:endParaRPr sz="3000">
                <a:solidFill>
                  <a:srgbClr val="FFFFFF"/>
                </a:solidFill>
                <a:latin typeface="Roboto"/>
                <a:ea typeface="Roboto"/>
                <a:cs typeface="Roboto"/>
                <a:sym typeface="Roboto"/>
              </a:endParaRPr>
            </a:p>
          </p:txBody>
        </p:sp>
      </p:grpSp>
      <p:sp>
        <p:nvSpPr>
          <p:cNvPr id="603" name="Google Shape;603;p77"/>
          <p:cNvSpPr txBox="1"/>
          <p:nvPr/>
        </p:nvSpPr>
        <p:spPr>
          <a:xfrm>
            <a:off x="3781550" y="1990013"/>
            <a:ext cx="19446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FFFFFF"/>
                </a:solidFill>
                <a:latin typeface="Roboto"/>
                <a:ea typeface="Roboto"/>
                <a:cs typeface="Roboto"/>
                <a:sym typeface="Roboto"/>
              </a:rPr>
              <a:t>Emory University</a:t>
            </a:r>
            <a:endParaRPr sz="2500">
              <a:solidFill>
                <a:srgbClr val="FFFFFF"/>
              </a:solidFill>
              <a:latin typeface="Roboto"/>
              <a:ea typeface="Roboto"/>
              <a:cs typeface="Roboto"/>
              <a:sym typeface="Roboto"/>
            </a:endParaRPr>
          </a:p>
        </p:txBody>
      </p:sp>
      <p:sp>
        <p:nvSpPr>
          <p:cNvPr id="604" name="Google Shape;604;p77"/>
          <p:cNvSpPr txBox="1"/>
          <p:nvPr/>
        </p:nvSpPr>
        <p:spPr>
          <a:xfrm>
            <a:off x="6479775" y="2169838"/>
            <a:ext cx="1944600" cy="6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500">
                <a:solidFill>
                  <a:srgbClr val="FFFFFF"/>
                </a:solidFill>
                <a:latin typeface="Roboto"/>
                <a:ea typeface="Roboto"/>
                <a:cs typeface="Roboto"/>
                <a:sym typeface="Roboto"/>
              </a:rPr>
              <a:t>Students</a:t>
            </a:r>
            <a:endParaRPr sz="2500">
              <a:solidFill>
                <a:srgbClr val="FFFFFF"/>
              </a:solidFill>
              <a:latin typeface="Roboto"/>
              <a:ea typeface="Roboto"/>
              <a:cs typeface="Roboto"/>
              <a:sym typeface="Roboto"/>
            </a:endParaRPr>
          </a:p>
        </p:txBody>
      </p:sp>
      <p:grpSp>
        <p:nvGrpSpPr>
          <p:cNvPr id="605" name="Google Shape;605;p77"/>
          <p:cNvGrpSpPr/>
          <p:nvPr/>
        </p:nvGrpSpPr>
        <p:grpSpPr>
          <a:xfrm>
            <a:off x="2876487" y="2162617"/>
            <a:ext cx="484440" cy="495936"/>
            <a:chOff x="4858109" y="2631368"/>
            <a:chExt cx="316442" cy="315000"/>
          </a:xfrm>
        </p:grpSpPr>
        <p:sp>
          <p:nvSpPr>
            <p:cNvPr id="606" name="Google Shape;606;p77"/>
            <p:cNvSpPr/>
            <p:nvPr/>
          </p:nvSpPr>
          <p:spPr>
            <a:xfrm>
              <a:off x="4859551" y="2631368"/>
              <a:ext cx="315000" cy="3150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7"/>
            <p:cNvSpPr/>
            <p:nvPr/>
          </p:nvSpPr>
          <p:spPr>
            <a:xfrm>
              <a:off x="4858109" y="2739300"/>
              <a:ext cx="239100" cy="99000"/>
            </a:xfrm>
            <a:prstGeom prst="rightArrow">
              <a:avLst>
                <a:gd fmla="val 32020" name="adj1"/>
                <a:gd fmla="val 66970" name="adj2"/>
              </a:avLst>
            </a:prstGeom>
            <a:solidFill>
              <a:srgbClr val="0D5C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
              </a:br>
              <a:endParaRPr/>
            </a:p>
          </p:txBody>
        </p:sp>
      </p:grpSp>
      <p:sp>
        <p:nvSpPr>
          <p:cNvPr id="608" name="Google Shape;608;p77"/>
          <p:cNvSpPr/>
          <p:nvPr/>
        </p:nvSpPr>
        <p:spPr>
          <a:xfrm>
            <a:off x="5644426" y="3826414"/>
            <a:ext cx="3047400" cy="495900"/>
          </a:xfrm>
          <a:prstGeom prst="chevron">
            <a:avLst>
              <a:gd fmla="val 50000" name="adj"/>
            </a:avLst>
          </a:prstGeom>
          <a:solidFill>
            <a:srgbClr val="1C45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Consumer</a:t>
            </a:r>
            <a:endParaRPr>
              <a:solidFill>
                <a:srgbClr val="FFFFFF"/>
              </a:solidFill>
              <a:latin typeface="Roboto"/>
              <a:ea typeface="Roboto"/>
              <a:cs typeface="Roboto"/>
              <a:sym typeface="Roboto"/>
            </a:endParaRPr>
          </a:p>
        </p:txBody>
      </p:sp>
      <p:sp>
        <p:nvSpPr>
          <p:cNvPr id="609" name="Google Shape;609;p77"/>
          <p:cNvSpPr/>
          <p:nvPr/>
        </p:nvSpPr>
        <p:spPr>
          <a:xfrm>
            <a:off x="452162" y="3826573"/>
            <a:ext cx="3269700" cy="495900"/>
          </a:xfrm>
          <a:prstGeom prst="homePlate">
            <a:avLst>
              <a:gd fmla="val 50000" name="adj"/>
            </a:avLst>
          </a:prstGeom>
          <a:solidFill>
            <a:srgbClr val="3C78D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Business</a:t>
            </a:r>
            <a:endParaRPr>
              <a:solidFill>
                <a:srgbClr val="FFFFFF"/>
              </a:solidFill>
              <a:latin typeface="Roboto"/>
              <a:ea typeface="Roboto"/>
              <a:cs typeface="Roboto"/>
              <a:sym typeface="Roboto"/>
            </a:endParaRPr>
          </a:p>
        </p:txBody>
      </p:sp>
      <p:sp>
        <p:nvSpPr>
          <p:cNvPr id="610" name="Google Shape;610;p77"/>
          <p:cNvSpPr/>
          <p:nvPr/>
        </p:nvSpPr>
        <p:spPr>
          <a:xfrm>
            <a:off x="3166336" y="3826414"/>
            <a:ext cx="3047400" cy="495900"/>
          </a:xfrm>
          <a:prstGeom prst="chevron">
            <a:avLst>
              <a:gd fmla="val 50000" name="adj"/>
            </a:avLst>
          </a:prstGeom>
          <a:solidFill>
            <a:srgbClr val="1155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Roboto"/>
                <a:ea typeface="Roboto"/>
                <a:cs typeface="Roboto"/>
                <a:sym typeface="Roboto"/>
              </a:rPr>
              <a:t>Business</a:t>
            </a:r>
            <a:endParaRPr>
              <a:solidFill>
                <a:srgbClr val="FFFFFF"/>
              </a:solidFill>
              <a:latin typeface="Roboto"/>
              <a:ea typeface="Roboto"/>
              <a:cs typeface="Roboto"/>
              <a:sym typeface="Robo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614" name="Shape 614"/>
        <p:cNvGrpSpPr/>
        <p:nvPr/>
      </p:nvGrpSpPr>
      <p:grpSpPr>
        <a:xfrm>
          <a:off x="0" y="0"/>
          <a:ext cx="0" cy="0"/>
          <a:chOff x="0" y="0"/>
          <a:chExt cx="0" cy="0"/>
        </a:xfrm>
      </p:grpSpPr>
      <p:sp>
        <p:nvSpPr>
          <p:cNvPr id="615" name="Google Shape;615;p78"/>
          <p:cNvSpPr txBox="1"/>
          <p:nvPr>
            <p:ph type="title"/>
          </p:nvPr>
        </p:nvSpPr>
        <p:spPr>
          <a:xfrm>
            <a:off x="464825" y="22350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000">
                <a:solidFill>
                  <a:srgbClr val="227695"/>
                </a:solidFill>
              </a:rPr>
              <a:t>Pricing</a:t>
            </a:r>
            <a:endParaRPr sz="4000">
              <a:solidFill>
                <a:srgbClr val="227695"/>
              </a:solidFill>
            </a:endParaRPr>
          </a:p>
        </p:txBody>
      </p:sp>
      <p:sp>
        <p:nvSpPr>
          <p:cNvPr id="616" name="Google Shape;616;p78"/>
          <p:cNvSpPr txBox="1"/>
          <p:nvPr>
            <p:ph idx="12" type="sldNum"/>
          </p:nvPr>
        </p:nvSpPr>
        <p:spPr>
          <a:xfrm>
            <a:off x="6824109" y="3832876"/>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17" name="Google Shape;617;p78"/>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618" name="Google Shape;618;p78"/>
          <p:cNvSpPr/>
          <p:nvPr/>
        </p:nvSpPr>
        <p:spPr>
          <a:xfrm>
            <a:off x="374975" y="2215450"/>
            <a:ext cx="2497800" cy="2388000"/>
          </a:xfrm>
          <a:prstGeom prst="ellipse">
            <a:avLst/>
          </a:prstGeom>
          <a:solidFill>
            <a:srgbClr val="9FC5E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lt1"/>
                </a:solidFill>
                <a:latin typeface="Albert Sans"/>
                <a:ea typeface="Albert Sans"/>
                <a:cs typeface="Albert Sans"/>
                <a:sym typeface="Albert Sans"/>
              </a:rPr>
              <a:t>25% Margin</a:t>
            </a:r>
            <a:endParaRPr b="1" sz="3500">
              <a:solidFill>
                <a:schemeClr val="lt1"/>
              </a:solidFill>
              <a:latin typeface="Albert Sans"/>
              <a:ea typeface="Albert Sans"/>
              <a:cs typeface="Albert Sans"/>
              <a:sym typeface="Albert Sans"/>
            </a:endParaRPr>
          </a:p>
        </p:txBody>
      </p:sp>
      <p:sp>
        <p:nvSpPr>
          <p:cNvPr id="619" name="Google Shape;619;p78"/>
          <p:cNvSpPr txBox="1"/>
          <p:nvPr/>
        </p:nvSpPr>
        <p:spPr>
          <a:xfrm>
            <a:off x="462113" y="1287563"/>
            <a:ext cx="23235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23143"/>
                </a:solidFill>
                <a:latin typeface="Albert Sans"/>
                <a:ea typeface="Albert Sans"/>
                <a:cs typeface="Albert Sans"/>
                <a:sym typeface="Albert Sans"/>
              </a:rPr>
              <a:t>Cost Plus Pricing</a:t>
            </a:r>
            <a:endParaRPr b="1" sz="2400">
              <a:solidFill>
                <a:srgbClr val="023143"/>
              </a:solidFill>
              <a:latin typeface="Albert Sans"/>
              <a:ea typeface="Albert Sans"/>
              <a:cs typeface="Albert Sans"/>
              <a:sym typeface="Albert Sans"/>
            </a:endParaRPr>
          </a:p>
        </p:txBody>
      </p:sp>
      <p:sp>
        <p:nvSpPr>
          <p:cNvPr id="620" name="Google Shape;620;p78"/>
          <p:cNvSpPr txBox="1"/>
          <p:nvPr/>
        </p:nvSpPr>
        <p:spPr>
          <a:xfrm>
            <a:off x="6106963" y="1252463"/>
            <a:ext cx="2826300" cy="85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solidFill>
                  <a:srgbClr val="023143"/>
                </a:solidFill>
                <a:latin typeface="Albert Sans"/>
                <a:ea typeface="Albert Sans"/>
                <a:cs typeface="Albert Sans"/>
                <a:sym typeface="Albert Sans"/>
              </a:rPr>
              <a:t>Recoup Initial Investment </a:t>
            </a:r>
            <a:r>
              <a:rPr b="1" lang="en" sz="2400">
                <a:solidFill>
                  <a:srgbClr val="023143"/>
                </a:solidFill>
                <a:latin typeface="Albert Sans"/>
                <a:ea typeface="Albert Sans"/>
                <a:cs typeface="Albert Sans"/>
                <a:sym typeface="Albert Sans"/>
              </a:rPr>
              <a:t>Within</a:t>
            </a:r>
            <a:endParaRPr b="1" sz="2400">
              <a:solidFill>
                <a:srgbClr val="023143"/>
              </a:solidFill>
              <a:latin typeface="Albert Sans"/>
              <a:ea typeface="Albert Sans"/>
              <a:cs typeface="Albert Sans"/>
              <a:sym typeface="Albert Sans"/>
            </a:endParaRPr>
          </a:p>
          <a:p>
            <a:pPr indent="0" lvl="0" marL="0" rtl="0" algn="l">
              <a:spcBef>
                <a:spcPts val="0"/>
              </a:spcBef>
              <a:spcAft>
                <a:spcPts val="0"/>
              </a:spcAft>
              <a:buNone/>
            </a:pPr>
            <a:r>
              <a:t/>
            </a:r>
            <a:endParaRPr b="1" sz="2400">
              <a:solidFill>
                <a:srgbClr val="023143"/>
              </a:solidFill>
              <a:latin typeface="Albert Sans"/>
              <a:ea typeface="Albert Sans"/>
              <a:cs typeface="Albert Sans"/>
              <a:sym typeface="Albert Sans"/>
            </a:endParaRPr>
          </a:p>
          <a:p>
            <a:pPr indent="0" lvl="0" marL="0" rtl="0" algn="l">
              <a:spcBef>
                <a:spcPts val="0"/>
              </a:spcBef>
              <a:spcAft>
                <a:spcPts val="0"/>
              </a:spcAft>
              <a:buClr>
                <a:schemeClr val="dk2"/>
              </a:buClr>
              <a:buSzPts val="1100"/>
              <a:buFont typeface="Arial"/>
              <a:buNone/>
            </a:pPr>
            <a:r>
              <a:t/>
            </a:r>
            <a:endParaRPr b="1" sz="2400">
              <a:solidFill>
                <a:srgbClr val="023143"/>
              </a:solidFill>
              <a:latin typeface="Albert Sans"/>
              <a:ea typeface="Albert Sans"/>
              <a:cs typeface="Albert Sans"/>
              <a:sym typeface="Albert Sans"/>
            </a:endParaRPr>
          </a:p>
          <a:p>
            <a:pPr indent="0" lvl="0" marL="0" rtl="0" algn="l">
              <a:spcBef>
                <a:spcPts val="0"/>
              </a:spcBef>
              <a:spcAft>
                <a:spcPts val="0"/>
              </a:spcAft>
              <a:buClr>
                <a:schemeClr val="dk2"/>
              </a:buClr>
              <a:buSzPts val="1100"/>
              <a:buFont typeface="Arial"/>
              <a:buNone/>
            </a:pPr>
            <a:r>
              <a:t/>
            </a:r>
            <a:endParaRPr b="1" sz="2400">
              <a:solidFill>
                <a:srgbClr val="023143"/>
              </a:solidFill>
              <a:latin typeface="Albert Sans"/>
              <a:ea typeface="Albert Sans"/>
              <a:cs typeface="Albert Sans"/>
              <a:sym typeface="Albert Sans"/>
            </a:endParaRPr>
          </a:p>
          <a:p>
            <a:pPr indent="0" lvl="0" marL="0" rtl="0" algn="l">
              <a:spcBef>
                <a:spcPts val="0"/>
              </a:spcBef>
              <a:spcAft>
                <a:spcPts val="0"/>
              </a:spcAft>
              <a:buClr>
                <a:schemeClr val="dk2"/>
              </a:buClr>
              <a:buSzPts val="1100"/>
              <a:buFont typeface="Arial"/>
              <a:buNone/>
            </a:pPr>
            <a:r>
              <a:t/>
            </a:r>
            <a:endParaRPr b="1" sz="2400">
              <a:solidFill>
                <a:srgbClr val="023143"/>
              </a:solidFill>
              <a:latin typeface="Albert Sans"/>
              <a:ea typeface="Albert Sans"/>
              <a:cs typeface="Albert Sans"/>
              <a:sym typeface="Albert Sans"/>
            </a:endParaRPr>
          </a:p>
          <a:p>
            <a:pPr indent="0" lvl="0" marL="0" rtl="0" algn="l">
              <a:spcBef>
                <a:spcPts val="0"/>
              </a:spcBef>
              <a:spcAft>
                <a:spcPts val="0"/>
              </a:spcAft>
              <a:buNone/>
            </a:pPr>
            <a:r>
              <a:t/>
            </a:r>
            <a:endParaRPr sz="2400">
              <a:solidFill>
                <a:srgbClr val="023143"/>
              </a:solidFill>
              <a:latin typeface="Albert Sans"/>
              <a:ea typeface="Albert Sans"/>
              <a:cs typeface="Albert Sans"/>
              <a:sym typeface="Albert Sans"/>
            </a:endParaRPr>
          </a:p>
        </p:txBody>
      </p:sp>
      <p:sp>
        <p:nvSpPr>
          <p:cNvPr id="621" name="Google Shape;621;p78"/>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2" name="Google Shape;622;p78"/>
          <p:cNvSpPr/>
          <p:nvPr/>
        </p:nvSpPr>
        <p:spPr>
          <a:xfrm>
            <a:off x="3292988" y="2215450"/>
            <a:ext cx="2497800" cy="2388000"/>
          </a:xfrm>
          <a:prstGeom prst="ellipse">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800">
                <a:solidFill>
                  <a:schemeClr val="lt1"/>
                </a:solidFill>
                <a:latin typeface="Albert Sans"/>
                <a:ea typeface="Albert Sans"/>
                <a:cs typeface="Albert Sans"/>
                <a:sym typeface="Albert Sans"/>
              </a:rPr>
              <a:t>$385,814 Annually</a:t>
            </a:r>
            <a:r>
              <a:rPr b="1" lang="en" sz="2800">
                <a:latin typeface="Albert Sans"/>
                <a:ea typeface="Albert Sans"/>
                <a:cs typeface="Albert Sans"/>
                <a:sym typeface="Albert Sans"/>
              </a:rPr>
              <a:t> </a:t>
            </a:r>
            <a:endParaRPr b="1" sz="2800">
              <a:latin typeface="Albert Sans"/>
              <a:ea typeface="Albert Sans"/>
              <a:cs typeface="Albert Sans"/>
              <a:sym typeface="Albert Sans"/>
            </a:endParaRPr>
          </a:p>
        </p:txBody>
      </p:sp>
      <p:sp>
        <p:nvSpPr>
          <p:cNvPr id="623" name="Google Shape;623;p78"/>
          <p:cNvSpPr/>
          <p:nvPr/>
        </p:nvSpPr>
        <p:spPr>
          <a:xfrm>
            <a:off x="6271225" y="2215475"/>
            <a:ext cx="2497800" cy="2388000"/>
          </a:xfrm>
          <a:prstGeom prst="ellipse">
            <a:avLst/>
          </a:prstGeom>
          <a:solidFill>
            <a:srgbClr val="3D85C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500">
                <a:solidFill>
                  <a:schemeClr val="lt1"/>
                </a:solidFill>
                <a:latin typeface="Albert Sans"/>
                <a:ea typeface="Albert Sans"/>
                <a:cs typeface="Albert Sans"/>
                <a:sym typeface="Albert Sans"/>
              </a:rPr>
              <a:t>3 years</a:t>
            </a:r>
            <a:endParaRPr b="1" sz="3500">
              <a:solidFill>
                <a:schemeClr val="lt1"/>
              </a:solidFill>
              <a:latin typeface="Albert Sans"/>
              <a:ea typeface="Albert Sans"/>
              <a:cs typeface="Albert Sans"/>
              <a:sym typeface="Albert Sans"/>
            </a:endParaRPr>
          </a:p>
        </p:txBody>
      </p:sp>
      <p:sp>
        <p:nvSpPr>
          <p:cNvPr id="624" name="Google Shape;624;p78"/>
          <p:cNvSpPr txBox="1"/>
          <p:nvPr/>
        </p:nvSpPr>
        <p:spPr>
          <a:xfrm>
            <a:off x="3158838" y="1287563"/>
            <a:ext cx="2826300" cy="5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b="1" lang="en" sz="2400">
                <a:solidFill>
                  <a:srgbClr val="023143"/>
                </a:solidFill>
                <a:latin typeface="Albert Sans"/>
                <a:ea typeface="Albert Sans"/>
                <a:cs typeface="Albert Sans"/>
                <a:sym typeface="Albert Sans"/>
              </a:rPr>
              <a:t>Contract </a:t>
            </a:r>
            <a:endParaRPr b="1" sz="2400">
              <a:solidFill>
                <a:srgbClr val="023143"/>
              </a:solidFill>
              <a:latin typeface="Albert Sans"/>
              <a:ea typeface="Albert Sans"/>
              <a:cs typeface="Albert Sans"/>
              <a:sym typeface="Albert Sans"/>
            </a:endParaRPr>
          </a:p>
          <a:p>
            <a:pPr indent="0" lvl="0" marL="0" rtl="0" algn="ctr">
              <a:spcBef>
                <a:spcPts val="0"/>
              </a:spcBef>
              <a:spcAft>
                <a:spcPts val="0"/>
              </a:spcAft>
              <a:buClr>
                <a:schemeClr val="dk2"/>
              </a:buClr>
              <a:buSzPts val="1100"/>
              <a:buFont typeface="Arial"/>
              <a:buNone/>
            </a:pPr>
            <a:r>
              <a:rPr b="1" lang="en" sz="2400">
                <a:solidFill>
                  <a:srgbClr val="023143"/>
                </a:solidFill>
                <a:latin typeface="Albert Sans"/>
                <a:ea typeface="Albert Sans"/>
                <a:cs typeface="Albert Sans"/>
                <a:sym typeface="Albert Sans"/>
              </a:rPr>
              <a:t>Price</a:t>
            </a:r>
            <a:endParaRPr b="1" sz="2400">
              <a:solidFill>
                <a:srgbClr val="023143"/>
              </a:solidFill>
              <a:latin typeface="Albert Sans"/>
              <a:ea typeface="Albert Sans"/>
              <a:cs typeface="Albert Sans"/>
              <a:sym typeface="Albert Sans"/>
            </a:endParaRPr>
          </a:p>
          <a:p>
            <a:pPr indent="0" lvl="0" marL="0" rtl="0" algn="l">
              <a:spcBef>
                <a:spcPts val="0"/>
              </a:spcBef>
              <a:spcAft>
                <a:spcPts val="0"/>
              </a:spcAft>
              <a:buClr>
                <a:schemeClr val="dk2"/>
              </a:buClr>
              <a:buSzPts val="1100"/>
              <a:buFont typeface="Arial"/>
              <a:buNone/>
            </a:pPr>
            <a:r>
              <a:t/>
            </a:r>
            <a:endParaRPr b="1" sz="2400">
              <a:solidFill>
                <a:srgbClr val="023143"/>
              </a:solidFill>
              <a:latin typeface="Albert Sans"/>
              <a:ea typeface="Albert Sans"/>
              <a:cs typeface="Albert Sans"/>
              <a:sym typeface="Albert Sans"/>
            </a:endParaRPr>
          </a:p>
          <a:p>
            <a:pPr indent="0" lvl="0" marL="0" rtl="0" algn="l">
              <a:spcBef>
                <a:spcPts val="0"/>
              </a:spcBef>
              <a:spcAft>
                <a:spcPts val="0"/>
              </a:spcAft>
              <a:buNone/>
            </a:pPr>
            <a:r>
              <a:t/>
            </a:r>
            <a:endParaRPr b="1" sz="2400">
              <a:solidFill>
                <a:srgbClr val="023143"/>
              </a:solidFill>
              <a:latin typeface="Albert Sans"/>
              <a:ea typeface="Albert Sans"/>
              <a:cs typeface="Albert Sans"/>
              <a:sym typeface="Albert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628" name="Shape 628"/>
        <p:cNvGrpSpPr/>
        <p:nvPr/>
      </p:nvGrpSpPr>
      <p:grpSpPr>
        <a:xfrm>
          <a:off x="0" y="0"/>
          <a:ext cx="0" cy="0"/>
          <a:chOff x="0" y="0"/>
          <a:chExt cx="0" cy="0"/>
        </a:xfrm>
      </p:grpSpPr>
      <p:sp>
        <p:nvSpPr>
          <p:cNvPr id="629" name="Google Shape;629;p79"/>
          <p:cNvSpPr txBox="1"/>
          <p:nvPr>
            <p:ph idx="4" type="body"/>
          </p:nvPr>
        </p:nvSpPr>
        <p:spPr>
          <a:xfrm>
            <a:off x="4900375" y="1456898"/>
            <a:ext cx="3335400" cy="27453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500" u="none">
                <a:solidFill>
                  <a:srgbClr val="023143"/>
                </a:solidFill>
              </a:rPr>
              <a:t>Long Term</a:t>
            </a:r>
            <a:endParaRPr b="1" sz="2500" u="none">
              <a:solidFill>
                <a:srgbClr val="023143"/>
              </a:solidFill>
            </a:endParaRPr>
          </a:p>
          <a:p>
            <a:pPr indent="0" lvl="0" marL="0" rtl="0" algn="ctr">
              <a:lnSpc>
                <a:spcPct val="115000"/>
              </a:lnSpc>
              <a:spcBef>
                <a:spcPts val="1000"/>
              </a:spcBef>
              <a:spcAft>
                <a:spcPts val="0"/>
              </a:spcAft>
              <a:buNone/>
            </a:pPr>
            <a:r>
              <a:t/>
            </a:r>
            <a:endParaRPr b="1" sz="100" u="none">
              <a:solidFill>
                <a:srgbClr val="023143"/>
              </a:solidFill>
            </a:endParaRPr>
          </a:p>
          <a:p>
            <a:pPr indent="0" lvl="0" marL="0" rtl="0" algn="ctr">
              <a:lnSpc>
                <a:spcPct val="115000"/>
              </a:lnSpc>
              <a:spcBef>
                <a:spcPts val="0"/>
              </a:spcBef>
              <a:spcAft>
                <a:spcPts val="0"/>
              </a:spcAft>
              <a:buNone/>
            </a:pPr>
            <a:r>
              <a:rPr lang="en" sz="1800" u="none">
                <a:solidFill>
                  <a:srgbClr val="227695"/>
                </a:solidFill>
              </a:rPr>
              <a:t>Enhancing </a:t>
            </a:r>
            <a:r>
              <a:rPr lang="en" sz="1800" u="none">
                <a:solidFill>
                  <a:srgbClr val="227695"/>
                </a:solidFill>
              </a:rPr>
              <a:t>Emory’s </a:t>
            </a:r>
            <a:r>
              <a:rPr lang="en" sz="1800" u="none">
                <a:solidFill>
                  <a:srgbClr val="227695"/>
                </a:solidFill>
              </a:rPr>
              <a:t>brand as… </a:t>
            </a:r>
            <a:endParaRPr sz="1800" u="none">
              <a:solidFill>
                <a:srgbClr val="227695"/>
              </a:solidFill>
            </a:endParaRPr>
          </a:p>
          <a:p>
            <a:pPr indent="0" lvl="0" marL="0" rtl="0" algn="ctr">
              <a:lnSpc>
                <a:spcPct val="100000"/>
              </a:lnSpc>
              <a:spcBef>
                <a:spcPts val="1000"/>
              </a:spcBef>
              <a:spcAft>
                <a:spcPts val="0"/>
              </a:spcAft>
              <a:buNone/>
            </a:pPr>
            <a:r>
              <a:rPr lang="en" sz="3000" u="none">
                <a:solidFill>
                  <a:srgbClr val="023143"/>
                </a:solidFill>
              </a:rPr>
              <a:t>Innovative</a:t>
            </a:r>
            <a:endParaRPr sz="3000" u="none">
              <a:solidFill>
                <a:srgbClr val="023143"/>
              </a:solidFill>
            </a:endParaRPr>
          </a:p>
          <a:p>
            <a:pPr indent="0" lvl="0" marL="0" rtl="0" algn="ctr">
              <a:lnSpc>
                <a:spcPct val="100000"/>
              </a:lnSpc>
              <a:spcBef>
                <a:spcPts val="0"/>
              </a:spcBef>
              <a:spcAft>
                <a:spcPts val="0"/>
              </a:spcAft>
              <a:buNone/>
            </a:pPr>
            <a:r>
              <a:rPr lang="en" sz="3000" u="none">
                <a:solidFill>
                  <a:srgbClr val="023143"/>
                </a:solidFill>
              </a:rPr>
              <a:t>+</a:t>
            </a:r>
            <a:endParaRPr sz="3000" u="none">
              <a:solidFill>
                <a:srgbClr val="023143"/>
              </a:solidFill>
            </a:endParaRPr>
          </a:p>
          <a:p>
            <a:pPr indent="0" lvl="0" marL="0" rtl="0" algn="ctr">
              <a:lnSpc>
                <a:spcPct val="100000"/>
              </a:lnSpc>
              <a:spcBef>
                <a:spcPts val="0"/>
              </a:spcBef>
              <a:spcAft>
                <a:spcPts val="0"/>
              </a:spcAft>
              <a:buNone/>
            </a:pPr>
            <a:r>
              <a:rPr lang="en" sz="3000" u="none">
                <a:solidFill>
                  <a:srgbClr val="023143"/>
                </a:solidFill>
              </a:rPr>
              <a:t>Sustainable</a:t>
            </a:r>
            <a:endParaRPr sz="3000" u="none">
              <a:solidFill>
                <a:srgbClr val="023143"/>
              </a:solidFill>
            </a:endParaRPr>
          </a:p>
        </p:txBody>
      </p:sp>
      <p:sp>
        <p:nvSpPr>
          <p:cNvPr id="630" name="Google Shape;630;p79"/>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A Good Deal for Emory</a:t>
            </a:r>
            <a:endParaRPr sz="3200">
              <a:solidFill>
                <a:srgbClr val="227695"/>
              </a:solidFill>
            </a:endParaRPr>
          </a:p>
        </p:txBody>
      </p:sp>
      <p:sp>
        <p:nvSpPr>
          <p:cNvPr id="631" name="Google Shape;631;p79"/>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32" name="Google Shape;632;p79"/>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graphicFrame>
        <p:nvGraphicFramePr>
          <p:cNvPr id="633" name="Google Shape;633;p79"/>
          <p:cNvGraphicFramePr/>
          <p:nvPr/>
        </p:nvGraphicFramePr>
        <p:xfrm>
          <a:off x="1175238" y="2018400"/>
          <a:ext cx="3000000" cy="3000000"/>
        </p:xfrm>
        <a:graphic>
          <a:graphicData uri="http://schemas.openxmlformats.org/drawingml/2006/table">
            <a:tbl>
              <a:tblPr>
                <a:noFill/>
                <a:tableStyleId>{3C8D0240-8425-4649-A57D-43B207142FD1}</a:tableStyleId>
              </a:tblPr>
              <a:tblGrid>
                <a:gridCol w="1720575"/>
                <a:gridCol w="1505750"/>
              </a:tblGrid>
              <a:tr h="397025">
                <a:tc gridSpan="2">
                  <a:txBody>
                    <a:bodyPr/>
                    <a:lstStyle/>
                    <a:p>
                      <a:pPr indent="0" lvl="0" marL="0" rtl="0" algn="ctr">
                        <a:spcBef>
                          <a:spcPts val="0"/>
                        </a:spcBef>
                        <a:spcAft>
                          <a:spcPts val="0"/>
                        </a:spcAft>
                        <a:buNone/>
                      </a:pPr>
                      <a:r>
                        <a:rPr b="1" lang="en" sz="1200">
                          <a:solidFill>
                            <a:srgbClr val="227695"/>
                          </a:solidFill>
                          <a:latin typeface="Albert Sans"/>
                          <a:ea typeface="Albert Sans"/>
                          <a:cs typeface="Albert Sans"/>
                          <a:sym typeface="Albert Sans"/>
                        </a:rPr>
                        <a:t>Annually</a:t>
                      </a:r>
                      <a:endParaRPr b="1"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c hMerge="1"/>
              </a:tr>
              <a:tr h="595550">
                <a:tc>
                  <a:txBody>
                    <a:bodyPr/>
                    <a:lstStyle/>
                    <a:p>
                      <a:pPr indent="0" lvl="0" marL="0" rtl="0" algn="ctr">
                        <a:spcBef>
                          <a:spcPts val="0"/>
                        </a:spcBef>
                        <a:spcAft>
                          <a:spcPts val="0"/>
                        </a:spcAft>
                        <a:buNone/>
                      </a:pPr>
                      <a:r>
                        <a:rPr lang="en" sz="1200">
                          <a:solidFill>
                            <a:srgbClr val="227695"/>
                          </a:solidFill>
                          <a:latin typeface="Albert Sans"/>
                          <a:ea typeface="Albert Sans"/>
                          <a:cs typeface="Albert Sans"/>
                          <a:sym typeface="Albert Sans"/>
                        </a:rPr>
                        <a:t>Cost Savings</a:t>
                      </a:r>
                      <a:endParaRPr sz="1200">
                        <a:solidFill>
                          <a:srgbClr val="227695"/>
                        </a:solidFill>
                        <a:latin typeface="Albert Sans"/>
                        <a:ea typeface="Albert Sans"/>
                        <a:cs typeface="Albert Sans"/>
                        <a:sym typeface="Albert Sans"/>
                      </a:endParaRPr>
                    </a:p>
                    <a:p>
                      <a:pPr indent="0" lvl="0" marL="0" rtl="0" algn="ctr">
                        <a:spcBef>
                          <a:spcPts val="0"/>
                        </a:spcBef>
                        <a:spcAft>
                          <a:spcPts val="0"/>
                        </a:spcAft>
                        <a:buNone/>
                      </a:pPr>
                      <a:r>
                        <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227695"/>
                          </a:solidFill>
                          <a:latin typeface="Albert Sans"/>
                          <a:ea typeface="Albert Sans"/>
                          <a:cs typeface="Albert Sans"/>
                          <a:sym typeface="Albert Sans"/>
                        </a:rPr>
                        <a:t>$246,000</a:t>
                      </a:r>
                      <a:endParaRPr sz="1200">
                        <a:solidFill>
                          <a:srgbClr val="227695"/>
                        </a:solidFill>
                        <a:latin typeface="Albert Sans"/>
                        <a:ea typeface="Albert Sans"/>
                        <a:cs typeface="Albert Sans"/>
                        <a:sym typeface="Albert Sans"/>
                      </a:endParaRPr>
                    </a:p>
                    <a:p>
                      <a:pPr indent="0" lvl="0" marL="0" rtl="0" algn="l">
                        <a:spcBef>
                          <a:spcPts val="0"/>
                        </a:spcBef>
                        <a:spcAft>
                          <a:spcPts val="0"/>
                        </a:spcAft>
                        <a:buNone/>
                      </a:pPr>
                      <a:r>
                        <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r>
              <a:tr h="397025">
                <a:tc>
                  <a:txBody>
                    <a:bodyPr/>
                    <a:lstStyle/>
                    <a:p>
                      <a:pPr indent="0" lvl="0" marL="0" rtl="0" algn="ctr">
                        <a:spcBef>
                          <a:spcPts val="0"/>
                        </a:spcBef>
                        <a:spcAft>
                          <a:spcPts val="0"/>
                        </a:spcAft>
                        <a:buNone/>
                      </a:pPr>
                      <a:r>
                        <a:rPr lang="en" sz="1200">
                          <a:solidFill>
                            <a:srgbClr val="227695"/>
                          </a:solidFill>
                          <a:latin typeface="Albert Sans"/>
                          <a:ea typeface="Albert Sans"/>
                          <a:cs typeface="Albert Sans"/>
                          <a:sym typeface="Albert Sans"/>
                        </a:rPr>
                        <a:t>Sustainability</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227695"/>
                          </a:solidFill>
                          <a:latin typeface="Albert Sans"/>
                          <a:ea typeface="Albert Sans"/>
                          <a:cs typeface="Albert Sans"/>
                          <a:sym typeface="Albert Sans"/>
                        </a:rPr>
                        <a:t>$71,420</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r>
              <a:tr h="397025">
                <a:tc>
                  <a:txBody>
                    <a:bodyPr/>
                    <a:lstStyle/>
                    <a:p>
                      <a:pPr indent="0" lvl="0" marL="0" rtl="0" algn="ctr">
                        <a:spcBef>
                          <a:spcPts val="0"/>
                        </a:spcBef>
                        <a:spcAft>
                          <a:spcPts val="0"/>
                        </a:spcAft>
                        <a:buNone/>
                      </a:pPr>
                      <a:r>
                        <a:rPr lang="en" sz="1200">
                          <a:solidFill>
                            <a:srgbClr val="227695"/>
                          </a:solidFill>
                          <a:latin typeface="Albert Sans"/>
                          <a:ea typeface="Albert Sans"/>
                          <a:cs typeface="Albert Sans"/>
                          <a:sym typeface="Albert Sans"/>
                        </a:rPr>
                        <a:t>Revenue</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227695"/>
                          </a:solidFill>
                          <a:latin typeface="Albert Sans"/>
                          <a:ea typeface="Albert Sans"/>
                          <a:cs typeface="Albert Sans"/>
                          <a:sym typeface="Albert Sans"/>
                        </a:rPr>
                        <a:t>$112,100</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r>
              <a:tr h="397025">
                <a:tc>
                  <a:txBody>
                    <a:bodyPr/>
                    <a:lstStyle/>
                    <a:p>
                      <a:pPr indent="0" lvl="0" marL="0" rtl="0" algn="ctr">
                        <a:spcBef>
                          <a:spcPts val="0"/>
                        </a:spcBef>
                        <a:spcAft>
                          <a:spcPts val="0"/>
                        </a:spcAft>
                        <a:buNone/>
                      </a:pPr>
                      <a:r>
                        <a:rPr lang="en" sz="1200">
                          <a:solidFill>
                            <a:srgbClr val="227695"/>
                          </a:solidFill>
                          <a:latin typeface="Albert Sans"/>
                          <a:ea typeface="Albert Sans"/>
                          <a:cs typeface="Albert Sans"/>
                          <a:sym typeface="Albert Sans"/>
                        </a:rPr>
                        <a:t>Total</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 sz="1200">
                          <a:solidFill>
                            <a:srgbClr val="227695"/>
                          </a:solidFill>
                          <a:latin typeface="Albert Sans"/>
                          <a:ea typeface="Albert Sans"/>
                          <a:cs typeface="Albert Sans"/>
                          <a:sym typeface="Albert Sans"/>
                        </a:rPr>
                        <a:t>$429,520</a:t>
                      </a:r>
                      <a:endParaRPr sz="1200">
                        <a:solidFill>
                          <a:srgbClr val="227695"/>
                        </a:solidFill>
                        <a:latin typeface="Albert Sans"/>
                        <a:ea typeface="Albert Sans"/>
                        <a:cs typeface="Albert Sans"/>
                        <a:sym typeface="Albert Sans"/>
                      </a:endParaRPr>
                    </a:p>
                  </a:txBody>
                  <a:tcPr marT="91425" marB="91425" marR="91425" marL="91425">
                    <a:lnL cap="flat" cmpd="sng" w="9525">
                      <a:solidFill>
                        <a:srgbClr val="227695"/>
                      </a:solidFill>
                      <a:prstDash val="solid"/>
                      <a:round/>
                      <a:headEnd len="sm" w="sm" type="none"/>
                      <a:tailEnd len="sm" w="sm" type="none"/>
                    </a:lnL>
                    <a:lnR cap="flat" cmpd="sng" w="9525">
                      <a:solidFill>
                        <a:srgbClr val="227695"/>
                      </a:solidFill>
                      <a:prstDash val="solid"/>
                      <a:round/>
                      <a:headEnd len="sm" w="sm" type="none"/>
                      <a:tailEnd len="sm" w="sm" type="none"/>
                    </a:lnR>
                    <a:lnT cap="flat" cmpd="sng" w="9525">
                      <a:solidFill>
                        <a:srgbClr val="227695"/>
                      </a:solidFill>
                      <a:prstDash val="solid"/>
                      <a:round/>
                      <a:headEnd len="sm" w="sm" type="none"/>
                      <a:tailEnd len="sm" w="sm" type="none"/>
                    </a:lnT>
                    <a:lnB cap="flat" cmpd="sng" w="9525">
                      <a:solidFill>
                        <a:srgbClr val="227695"/>
                      </a:solidFill>
                      <a:prstDash val="solid"/>
                      <a:round/>
                      <a:headEnd len="sm" w="sm" type="none"/>
                      <a:tailEnd len="sm" w="sm" type="none"/>
                    </a:lnB>
                    <a:solidFill>
                      <a:schemeClr val="lt1"/>
                    </a:solidFill>
                  </a:tcPr>
                </a:tc>
              </a:tr>
            </a:tbl>
          </a:graphicData>
        </a:graphic>
      </p:graphicFrame>
      <p:sp>
        <p:nvSpPr>
          <p:cNvPr id="634" name="Google Shape;634;p79"/>
          <p:cNvSpPr txBox="1"/>
          <p:nvPr/>
        </p:nvSpPr>
        <p:spPr>
          <a:xfrm>
            <a:off x="1288400" y="1400738"/>
            <a:ext cx="3000000" cy="5694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1000"/>
              </a:spcAft>
              <a:buNone/>
            </a:pPr>
            <a:r>
              <a:rPr b="1" lang="en" sz="2500">
                <a:solidFill>
                  <a:srgbClr val="023143"/>
                </a:solidFill>
                <a:latin typeface="Albert Sans"/>
                <a:ea typeface="Albert Sans"/>
                <a:cs typeface="Albert Sans"/>
                <a:sym typeface="Albert Sans"/>
              </a:rPr>
              <a:t>Short Term</a:t>
            </a:r>
            <a:endParaRPr b="1" sz="2500">
              <a:solidFill>
                <a:srgbClr val="023143"/>
              </a:solidFill>
              <a:latin typeface="Albert Sans"/>
              <a:ea typeface="Albert Sans"/>
              <a:cs typeface="Albert Sans"/>
              <a:sym typeface="Albert Sans"/>
            </a:endParaRPr>
          </a:p>
        </p:txBody>
      </p:sp>
      <p:sp>
        <p:nvSpPr>
          <p:cNvPr id="635" name="Google Shape;635;p79"/>
          <p:cNvSpPr/>
          <p:nvPr/>
        </p:nvSpPr>
        <p:spPr>
          <a:xfrm>
            <a:off x="377025" y="3639900"/>
            <a:ext cx="1279800" cy="1280400"/>
          </a:xfrm>
          <a:prstGeom prst="ellipse">
            <a:avLst/>
          </a:prstGeom>
          <a:solidFill>
            <a:srgbClr val="227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lt1"/>
                </a:solidFill>
                <a:latin typeface="Albert Sans"/>
                <a:ea typeface="Albert Sans"/>
                <a:cs typeface="Albert Sans"/>
                <a:sym typeface="Albert Sans"/>
              </a:rPr>
              <a:t>11.3%</a:t>
            </a:r>
            <a:endParaRPr b="1" sz="1800">
              <a:solidFill>
                <a:schemeClr val="lt1"/>
              </a:solidFill>
              <a:latin typeface="Albert Sans"/>
              <a:ea typeface="Albert Sans"/>
              <a:cs typeface="Albert Sans"/>
              <a:sym typeface="Albert Sans"/>
            </a:endParaRPr>
          </a:p>
          <a:p>
            <a:pPr indent="0" lvl="0" marL="0" rtl="0" algn="ctr">
              <a:spcBef>
                <a:spcPts val="0"/>
              </a:spcBef>
              <a:spcAft>
                <a:spcPts val="0"/>
              </a:spcAft>
              <a:buClr>
                <a:schemeClr val="dk2"/>
              </a:buClr>
              <a:buSzPts val="1100"/>
              <a:buFont typeface="Arial"/>
              <a:buNone/>
            </a:pPr>
            <a:r>
              <a:rPr lang="en" sz="1800">
                <a:solidFill>
                  <a:schemeClr val="lt1"/>
                </a:solidFill>
                <a:latin typeface="Albert Sans"/>
                <a:ea typeface="Albert Sans"/>
                <a:cs typeface="Albert Sans"/>
                <a:sym typeface="Albert Sans"/>
              </a:rPr>
              <a:t>Annual ROI </a:t>
            </a:r>
            <a:endParaRPr sz="1800">
              <a:solidFill>
                <a:schemeClr val="lt1"/>
              </a:solidFill>
              <a:latin typeface="Albert Sans"/>
              <a:ea typeface="Albert Sans"/>
              <a:cs typeface="Albert Sans"/>
              <a:sym typeface="Albert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639" name="Shape 639"/>
        <p:cNvGrpSpPr/>
        <p:nvPr/>
      </p:nvGrpSpPr>
      <p:grpSpPr>
        <a:xfrm>
          <a:off x="0" y="0"/>
          <a:ext cx="0" cy="0"/>
          <a:chOff x="0" y="0"/>
          <a:chExt cx="0" cy="0"/>
        </a:xfrm>
      </p:grpSpPr>
      <p:sp>
        <p:nvSpPr>
          <p:cNvPr id="640" name="Google Shape;640;p80"/>
          <p:cNvSpPr/>
          <p:nvPr/>
        </p:nvSpPr>
        <p:spPr>
          <a:xfrm>
            <a:off x="624850" y="1303425"/>
            <a:ext cx="3725400" cy="34455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80"/>
          <p:cNvSpPr/>
          <p:nvPr/>
        </p:nvSpPr>
        <p:spPr>
          <a:xfrm>
            <a:off x="623925" y="1303425"/>
            <a:ext cx="3725400" cy="6513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642" name="Google Shape;642;p80"/>
          <p:cNvSpPr txBox="1"/>
          <p:nvPr>
            <p:ph idx="4" type="body"/>
          </p:nvPr>
        </p:nvSpPr>
        <p:spPr>
          <a:xfrm>
            <a:off x="730425" y="2013850"/>
            <a:ext cx="3512400" cy="265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u="none">
                <a:solidFill>
                  <a:srgbClr val="023143"/>
                </a:solidFill>
              </a:rPr>
              <a:t>Success hinges on student </a:t>
            </a:r>
            <a:r>
              <a:rPr lang="en" sz="1600" u="none">
                <a:solidFill>
                  <a:srgbClr val="023143"/>
                </a:solidFill>
              </a:rPr>
              <a:t>satisfaction</a:t>
            </a:r>
            <a:endParaRPr sz="1600" u="none">
              <a:solidFill>
                <a:srgbClr val="023143"/>
              </a:solidFill>
            </a:endParaRPr>
          </a:p>
          <a:p>
            <a:pPr indent="0" lvl="0" marL="0" rtl="0" algn="l">
              <a:lnSpc>
                <a:spcPct val="115000"/>
              </a:lnSpc>
              <a:spcBef>
                <a:spcPts val="1000"/>
              </a:spcBef>
              <a:spcAft>
                <a:spcPts val="0"/>
              </a:spcAft>
              <a:buNone/>
            </a:pPr>
            <a:r>
              <a:rPr lang="en" sz="1600" u="none">
                <a:solidFill>
                  <a:srgbClr val="023143"/>
                </a:solidFill>
              </a:rPr>
              <a:t>Emphasized communications during construction phase</a:t>
            </a:r>
            <a:endParaRPr sz="1600" u="none">
              <a:solidFill>
                <a:srgbClr val="023143"/>
              </a:solidFill>
            </a:endParaRPr>
          </a:p>
          <a:p>
            <a:pPr indent="-330200" lvl="0" marL="457200" rtl="0" algn="l">
              <a:lnSpc>
                <a:spcPct val="115000"/>
              </a:lnSpc>
              <a:spcBef>
                <a:spcPts val="1000"/>
              </a:spcBef>
              <a:spcAft>
                <a:spcPts val="0"/>
              </a:spcAft>
              <a:buClr>
                <a:srgbClr val="023143"/>
              </a:buClr>
              <a:buSzPts val="1600"/>
              <a:buAutoNum type="arabicPeriod"/>
            </a:pPr>
            <a:r>
              <a:rPr lang="en" sz="1600" u="none">
                <a:solidFill>
                  <a:srgbClr val="023143"/>
                </a:solidFill>
              </a:rPr>
              <a:t>Enhancing student daily life</a:t>
            </a:r>
            <a:endParaRPr sz="1600" u="none">
              <a:solidFill>
                <a:srgbClr val="023143"/>
              </a:solidFill>
            </a:endParaRPr>
          </a:p>
          <a:p>
            <a:pPr indent="-330200" lvl="0" marL="457200" rtl="0" algn="l">
              <a:lnSpc>
                <a:spcPct val="115000"/>
              </a:lnSpc>
              <a:spcBef>
                <a:spcPts val="1000"/>
              </a:spcBef>
              <a:spcAft>
                <a:spcPts val="1000"/>
              </a:spcAft>
              <a:buClr>
                <a:srgbClr val="023143"/>
              </a:buClr>
              <a:buSzPts val="1600"/>
              <a:buAutoNum type="arabicPeriod"/>
            </a:pPr>
            <a:r>
              <a:rPr lang="en" sz="1600" u="none">
                <a:solidFill>
                  <a:srgbClr val="023143"/>
                </a:solidFill>
              </a:rPr>
              <a:t>Educating safety of zipline</a:t>
            </a:r>
            <a:endParaRPr sz="1600" u="none"/>
          </a:p>
        </p:txBody>
      </p:sp>
      <p:sp>
        <p:nvSpPr>
          <p:cNvPr id="643" name="Google Shape;643;p80"/>
          <p:cNvSpPr txBox="1"/>
          <p:nvPr>
            <p:ph idx="1" type="subTitle"/>
          </p:nvPr>
        </p:nvSpPr>
        <p:spPr>
          <a:xfrm>
            <a:off x="624750" y="1303425"/>
            <a:ext cx="3725400" cy="65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Student-Centric</a:t>
            </a:r>
            <a:endParaRPr sz="1800">
              <a:solidFill>
                <a:schemeClr val="lt1"/>
              </a:solidFill>
            </a:endParaRPr>
          </a:p>
          <a:p>
            <a:pPr indent="0" lvl="0" marL="0" rtl="0" algn="ctr">
              <a:spcBef>
                <a:spcPts val="0"/>
              </a:spcBef>
              <a:spcAft>
                <a:spcPts val="0"/>
              </a:spcAft>
              <a:buNone/>
            </a:pPr>
            <a:r>
              <a:rPr i="1" lang="en" sz="1800">
                <a:solidFill>
                  <a:schemeClr val="lt1"/>
                </a:solidFill>
              </a:rPr>
              <a:t>(Emory University as Client)</a:t>
            </a:r>
            <a:endParaRPr i="1" sz="1800">
              <a:solidFill>
                <a:schemeClr val="lt1"/>
              </a:solidFill>
            </a:endParaRPr>
          </a:p>
        </p:txBody>
      </p:sp>
      <p:sp>
        <p:nvSpPr>
          <p:cNvPr id="644" name="Google Shape;644;p80"/>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IMC: Swoop – Fly Faster</a:t>
            </a:r>
            <a:endParaRPr sz="3200">
              <a:solidFill>
                <a:srgbClr val="227695"/>
              </a:solidFill>
            </a:endParaRPr>
          </a:p>
        </p:txBody>
      </p:sp>
      <p:sp>
        <p:nvSpPr>
          <p:cNvPr id="645" name="Google Shape;645;p80"/>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46" name="Google Shape;646;p80"/>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647" name="Google Shape;647;p80"/>
          <p:cNvSpPr/>
          <p:nvPr/>
        </p:nvSpPr>
        <p:spPr>
          <a:xfrm>
            <a:off x="4794675" y="1303425"/>
            <a:ext cx="3725400" cy="34455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80"/>
          <p:cNvSpPr/>
          <p:nvPr/>
        </p:nvSpPr>
        <p:spPr>
          <a:xfrm>
            <a:off x="4793750" y="1303425"/>
            <a:ext cx="3725400" cy="6513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649" name="Google Shape;649;p80"/>
          <p:cNvSpPr txBox="1"/>
          <p:nvPr>
            <p:ph idx="4" type="body"/>
          </p:nvPr>
        </p:nvSpPr>
        <p:spPr>
          <a:xfrm>
            <a:off x="4938350" y="2013850"/>
            <a:ext cx="3436200" cy="265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u="none">
                <a:solidFill>
                  <a:srgbClr val="023143"/>
                </a:solidFill>
              </a:rPr>
              <a:t>Direct Marketing:</a:t>
            </a:r>
            <a:r>
              <a:rPr lang="en" sz="1600" u="none">
                <a:solidFill>
                  <a:srgbClr val="023143"/>
                </a:solidFill>
              </a:rPr>
              <a:t> </a:t>
            </a:r>
            <a:r>
              <a:rPr lang="en" sz="1600" u="none">
                <a:solidFill>
                  <a:srgbClr val="023143"/>
                </a:solidFill>
              </a:rPr>
              <a:t>Undergraduate Communications + Emory Report</a:t>
            </a:r>
            <a:endParaRPr sz="1600" u="none">
              <a:solidFill>
                <a:srgbClr val="023143"/>
              </a:solidFill>
            </a:endParaRPr>
          </a:p>
          <a:p>
            <a:pPr indent="0" lvl="0" marL="0" rtl="0" algn="l">
              <a:lnSpc>
                <a:spcPct val="115000"/>
              </a:lnSpc>
              <a:spcBef>
                <a:spcPts val="1000"/>
              </a:spcBef>
              <a:spcAft>
                <a:spcPts val="0"/>
              </a:spcAft>
              <a:buClr>
                <a:schemeClr val="dk2"/>
              </a:buClr>
              <a:buSzPts val="1100"/>
              <a:buFont typeface="Arial"/>
              <a:buNone/>
            </a:pPr>
            <a:r>
              <a:rPr b="1" lang="en" sz="1600" u="none">
                <a:solidFill>
                  <a:srgbClr val="023143"/>
                </a:solidFill>
              </a:rPr>
              <a:t>Publicity:</a:t>
            </a:r>
            <a:r>
              <a:rPr lang="en" sz="1600" u="none">
                <a:solidFill>
                  <a:srgbClr val="023143"/>
                </a:solidFill>
              </a:rPr>
              <a:t> </a:t>
            </a:r>
            <a:r>
              <a:rPr lang="en" sz="1600" u="none">
                <a:solidFill>
                  <a:srgbClr val="023143"/>
                </a:solidFill>
              </a:rPr>
              <a:t>Opening Ceremony: Witness First Flyer + Word of Mouth</a:t>
            </a:r>
            <a:endParaRPr sz="1800" u="none">
              <a:solidFill>
                <a:srgbClr val="023143"/>
              </a:solidFill>
            </a:endParaRPr>
          </a:p>
          <a:p>
            <a:pPr indent="0" lvl="0" marL="0" rtl="0" algn="l">
              <a:lnSpc>
                <a:spcPct val="115000"/>
              </a:lnSpc>
              <a:spcBef>
                <a:spcPts val="1000"/>
              </a:spcBef>
              <a:spcAft>
                <a:spcPts val="1000"/>
              </a:spcAft>
              <a:buNone/>
            </a:pPr>
            <a:r>
              <a:rPr b="1" lang="en" sz="1600" u="none">
                <a:solidFill>
                  <a:srgbClr val="023143"/>
                </a:solidFill>
              </a:rPr>
              <a:t>Internet:</a:t>
            </a:r>
            <a:r>
              <a:rPr lang="en" sz="1600" u="none">
                <a:solidFill>
                  <a:srgbClr val="023143"/>
                </a:solidFill>
              </a:rPr>
              <a:t> Emory University Social Media + </a:t>
            </a:r>
            <a:r>
              <a:rPr lang="en" sz="1600" u="none">
                <a:solidFill>
                  <a:srgbClr val="023143"/>
                </a:solidFill>
              </a:rPr>
              <a:t>Transportation Website</a:t>
            </a:r>
            <a:endParaRPr sz="1600" u="none"/>
          </a:p>
        </p:txBody>
      </p:sp>
      <p:sp>
        <p:nvSpPr>
          <p:cNvPr id="650" name="Google Shape;650;p80"/>
          <p:cNvSpPr txBox="1"/>
          <p:nvPr>
            <p:ph idx="1" type="subTitle"/>
          </p:nvPr>
        </p:nvSpPr>
        <p:spPr>
          <a:xfrm>
            <a:off x="4794575" y="1303425"/>
            <a:ext cx="3725400" cy="65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“Fly Faster” Campaign</a:t>
            </a:r>
            <a:endParaRPr i="1" sz="1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654" name="Shape 654"/>
        <p:cNvGrpSpPr/>
        <p:nvPr/>
      </p:nvGrpSpPr>
      <p:grpSpPr>
        <a:xfrm>
          <a:off x="0" y="0"/>
          <a:ext cx="0" cy="0"/>
          <a:chOff x="0" y="0"/>
          <a:chExt cx="0" cy="0"/>
        </a:xfrm>
      </p:grpSpPr>
      <p:sp>
        <p:nvSpPr>
          <p:cNvPr id="655" name="Google Shape;655;p81"/>
          <p:cNvSpPr/>
          <p:nvPr/>
        </p:nvSpPr>
        <p:spPr>
          <a:xfrm>
            <a:off x="544775" y="1314900"/>
            <a:ext cx="4019700" cy="34455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1"/>
          <p:cNvSpPr/>
          <p:nvPr/>
        </p:nvSpPr>
        <p:spPr>
          <a:xfrm>
            <a:off x="543975" y="1314900"/>
            <a:ext cx="4019700" cy="6513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657" name="Google Shape;657;p81"/>
          <p:cNvSpPr txBox="1"/>
          <p:nvPr>
            <p:ph idx="4" type="body"/>
          </p:nvPr>
        </p:nvSpPr>
        <p:spPr>
          <a:xfrm>
            <a:off x="607125" y="2025325"/>
            <a:ext cx="3893400" cy="265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u="none">
                <a:solidFill>
                  <a:srgbClr val="023143"/>
                </a:solidFill>
              </a:rPr>
              <a:t>100% of focus </a:t>
            </a:r>
            <a:r>
              <a:rPr lang="en" sz="1600" u="none">
                <a:solidFill>
                  <a:srgbClr val="023143"/>
                </a:solidFill>
              </a:rPr>
              <a:t>group</a:t>
            </a:r>
            <a:r>
              <a:rPr lang="en" sz="1600" u="none">
                <a:solidFill>
                  <a:srgbClr val="023143"/>
                </a:solidFill>
              </a:rPr>
              <a:t> would ride zipline over shuttle…</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“I will take it </a:t>
            </a:r>
            <a:r>
              <a:rPr lang="en" sz="1600">
                <a:solidFill>
                  <a:srgbClr val="023143"/>
                </a:solidFill>
              </a:rPr>
              <a:t>over any shuttle</a:t>
            </a:r>
            <a:r>
              <a:rPr lang="en" sz="1600" u="none">
                <a:solidFill>
                  <a:srgbClr val="023143"/>
                </a:solidFill>
              </a:rPr>
              <a:t> ever”</a:t>
            </a:r>
            <a:endParaRPr sz="1600" u="none">
              <a:solidFill>
                <a:srgbClr val="023143"/>
              </a:solidFill>
            </a:endParaRPr>
          </a:p>
          <a:p>
            <a:pPr indent="0" lvl="0" marL="0" rtl="0" algn="l">
              <a:lnSpc>
                <a:spcPct val="115000"/>
              </a:lnSpc>
              <a:spcBef>
                <a:spcPts val="0"/>
              </a:spcBef>
              <a:spcAft>
                <a:spcPts val="0"/>
              </a:spcAft>
              <a:buNone/>
            </a:pPr>
            <a:r>
              <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30% of students added a caveat…</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“If it’s </a:t>
            </a:r>
            <a:r>
              <a:rPr lang="en" sz="1600">
                <a:solidFill>
                  <a:srgbClr val="023143"/>
                </a:solidFill>
              </a:rPr>
              <a:t>safe</a:t>
            </a:r>
            <a:r>
              <a:rPr lang="en" sz="1600" u="none">
                <a:solidFill>
                  <a:srgbClr val="023143"/>
                </a:solidFill>
              </a:rPr>
              <a:t>, I would ride”</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“I just want to see </a:t>
            </a:r>
            <a:r>
              <a:rPr lang="en" sz="1600">
                <a:solidFill>
                  <a:srgbClr val="023143"/>
                </a:solidFill>
              </a:rPr>
              <a:t>safety</a:t>
            </a:r>
            <a:r>
              <a:rPr lang="en" sz="1600" u="none">
                <a:solidFill>
                  <a:srgbClr val="023143"/>
                </a:solidFill>
              </a:rPr>
              <a:t> certificates”</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“I’d purchase a pass as long as its </a:t>
            </a:r>
            <a:r>
              <a:rPr lang="en" sz="1600">
                <a:solidFill>
                  <a:srgbClr val="023143"/>
                </a:solidFill>
              </a:rPr>
              <a:t>safe</a:t>
            </a:r>
            <a:r>
              <a:rPr lang="en" sz="1600" u="none">
                <a:solidFill>
                  <a:srgbClr val="023143"/>
                </a:solidFill>
              </a:rPr>
              <a:t>”</a:t>
            </a:r>
            <a:endParaRPr sz="1600" u="none"/>
          </a:p>
        </p:txBody>
      </p:sp>
      <p:sp>
        <p:nvSpPr>
          <p:cNvPr id="658" name="Google Shape;658;p81"/>
          <p:cNvSpPr txBox="1"/>
          <p:nvPr>
            <p:ph idx="1" type="subTitle"/>
          </p:nvPr>
        </p:nvSpPr>
        <p:spPr>
          <a:xfrm>
            <a:off x="544800" y="1314900"/>
            <a:ext cx="4019700" cy="65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Focus Group</a:t>
            </a:r>
            <a:endParaRPr i="1" sz="1800">
              <a:solidFill>
                <a:schemeClr val="lt1"/>
              </a:solidFill>
            </a:endParaRPr>
          </a:p>
        </p:txBody>
      </p:sp>
      <p:sp>
        <p:nvSpPr>
          <p:cNvPr id="659" name="Google Shape;659;p81"/>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IMC: Showing Safety Measures</a:t>
            </a:r>
            <a:endParaRPr sz="3200">
              <a:solidFill>
                <a:srgbClr val="227695"/>
              </a:solidFill>
            </a:endParaRPr>
          </a:p>
        </p:txBody>
      </p:sp>
      <p:sp>
        <p:nvSpPr>
          <p:cNvPr id="660" name="Google Shape;660;p81"/>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61" name="Google Shape;661;p81"/>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662" name="Google Shape;662;p81"/>
          <p:cNvSpPr/>
          <p:nvPr/>
        </p:nvSpPr>
        <p:spPr>
          <a:xfrm>
            <a:off x="4841325" y="1314900"/>
            <a:ext cx="3758700" cy="34455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81"/>
          <p:cNvSpPr/>
          <p:nvPr/>
        </p:nvSpPr>
        <p:spPr>
          <a:xfrm>
            <a:off x="4840400" y="1314900"/>
            <a:ext cx="3758700" cy="6513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664" name="Google Shape;664;p81"/>
          <p:cNvSpPr txBox="1"/>
          <p:nvPr>
            <p:ph idx="4" type="body"/>
          </p:nvPr>
        </p:nvSpPr>
        <p:spPr>
          <a:xfrm>
            <a:off x="4953225" y="2025325"/>
            <a:ext cx="3534900" cy="2659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600" u="none">
                <a:solidFill>
                  <a:srgbClr val="023143"/>
                </a:solidFill>
              </a:rPr>
              <a:t>Safety certificates + features explained to students via…</a:t>
            </a:r>
            <a:endParaRPr sz="1600" u="none">
              <a:solidFill>
                <a:srgbClr val="023143"/>
              </a:solidFill>
            </a:endParaRPr>
          </a:p>
          <a:p>
            <a:pPr indent="0" lvl="0" marL="0" rtl="0" algn="l">
              <a:lnSpc>
                <a:spcPct val="115000"/>
              </a:lnSpc>
              <a:spcBef>
                <a:spcPts val="1000"/>
              </a:spcBef>
              <a:spcAft>
                <a:spcPts val="0"/>
              </a:spcAft>
              <a:buNone/>
            </a:pPr>
            <a:r>
              <a:rPr lang="en" sz="1600" u="none">
                <a:solidFill>
                  <a:srgbClr val="023143"/>
                </a:solidFill>
              </a:rPr>
              <a:t>*Undergraduate Communications</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*Emory Report</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*Transportation Website</a:t>
            </a:r>
            <a:endParaRPr sz="1600" u="none">
              <a:solidFill>
                <a:srgbClr val="023143"/>
              </a:solidFill>
            </a:endParaRPr>
          </a:p>
          <a:p>
            <a:pPr indent="0" lvl="0" marL="0" rtl="0" algn="l">
              <a:lnSpc>
                <a:spcPct val="115000"/>
              </a:lnSpc>
              <a:spcBef>
                <a:spcPts val="1000"/>
              </a:spcBef>
              <a:spcAft>
                <a:spcPts val="0"/>
              </a:spcAft>
              <a:buNone/>
            </a:pPr>
            <a:r>
              <a:rPr lang="en" sz="1600" u="none">
                <a:solidFill>
                  <a:srgbClr val="023143"/>
                </a:solidFill>
              </a:rPr>
              <a:t>Opening Ceremony: students witness safe ride → word of mouth</a:t>
            </a:r>
            <a:endParaRPr sz="1600" u="none">
              <a:solidFill>
                <a:srgbClr val="023143"/>
              </a:solidFill>
            </a:endParaRPr>
          </a:p>
          <a:p>
            <a:pPr indent="0" lvl="0" marL="0" rtl="0" algn="l">
              <a:lnSpc>
                <a:spcPct val="115000"/>
              </a:lnSpc>
              <a:spcBef>
                <a:spcPts val="1000"/>
              </a:spcBef>
              <a:spcAft>
                <a:spcPts val="0"/>
              </a:spcAft>
              <a:buNone/>
            </a:pPr>
            <a:r>
              <a:t/>
            </a:r>
            <a:endParaRPr sz="1600" u="none"/>
          </a:p>
          <a:p>
            <a:pPr indent="0" lvl="0" marL="0" rtl="0" algn="l">
              <a:lnSpc>
                <a:spcPct val="115000"/>
              </a:lnSpc>
              <a:spcBef>
                <a:spcPts val="1000"/>
              </a:spcBef>
              <a:spcAft>
                <a:spcPts val="1000"/>
              </a:spcAft>
              <a:buNone/>
            </a:pPr>
            <a:r>
              <a:t/>
            </a:r>
            <a:endParaRPr sz="1600" u="none"/>
          </a:p>
        </p:txBody>
      </p:sp>
      <p:sp>
        <p:nvSpPr>
          <p:cNvPr id="665" name="Google Shape;665;p81"/>
          <p:cNvSpPr txBox="1"/>
          <p:nvPr>
            <p:ph idx="1" type="subTitle"/>
          </p:nvPr>
        </p:nvSpPr>
        <p:spPr>
          <a:xfrm>
            <a:off x="4841325" y="1314900"/>
            <a:ext cx="3758700" cy="651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Safety + Excitement in IMC</a:t>
            </a:r>
            <a:endParaRPr i="1" sz="18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669" name="Shape 669"/>
        <p:cNvGrpSpPr/>
        <p:nvPr/>
      </p:nvGrpSpPr>
      <p:grpSpPr>
        <a:xfrm>
          <a:off x="0" y="0"/>
          <a:ext cx="0" cy="0"/>
          <a:chOff x="0" y="0"/>
          <a:chExt cx="0" cy="0"/>
        </a:xfrm>
      </p:grpSpPr>
      <p:sp>
        <p:nvSpPr>
          <p:cNvPr id="670" name="Google Shape;670;p82"/>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71" name="Google Shape;671;p82"/>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672" name="Google Shape;672;p82"/>
          <p:cNvSpPr/>
          <p:nvPr/>
        </p:nvSpPr>
        <p:spPr>
          <a:xfrm>
            <a:off x="4251880" y="371350"/>
            <a:ext cx="3636000" cy="4400700"/>
          </a:xfrm>
          <a:prstGeom prst="rect">
            <a:avLst/>
          </a:prstGeom>
          <a:solidFill>
            <a:schemeClr val="lt1"/>
          </a:solidFill>
          <a:ln cap="flat" cmpd="sng" w="38100">
            <a:solidFill>
              <a:srgbClr val="F2A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lt1"/>
              </a:solidFill>
              <a:latin typeface="Albert Sans"/>
              <a:ea typeface="Albert Sans"/>
              <a:cs typeface="Albert Sans"/>
              <a:sym typeface="Albert Sans"/>
            </a:endParaRPr>
          </a:p>
        </p:txBody>
      </p:sp>
      <p:sp>
        <p:nvSpPr>
          <p:cNvPr id="673" name="Google Shape;673;p82"/>
          <p:cNvSpPr txBox="1"/>
          <p:nvPr/>
        </p:nvSpPr>
        <p:spPr>
          <a:xfrm>
            <a:off x="4251725" y="490000"/>
            <a:ext cx="3636000" cy="1357500"/>
          </a:xfrm>
          <a:prstGeom prst="rect">
            <a:avLst/>
          </a:prstGeom>
          <a:noFill/>
          <a:ln>
            <a:noFill/>
          </a:ln>
          <a:effectLst>
            <a:outerShdw blurRad="57150" rotWithShape="0" algn="bl" dir="6540000" dist="19050">
              <a:srgbClr val="FFFFFF"/>
            </a:outerShdw>
          </a:effectLst>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rgbClr val="227695"/>
                </a:solidFill>
                <a:latin typeface="Nanum Myeongjo"/>
                <a:ea typeface="Nanum Myeongjo"/>
                <a:cs typeface="Nanum Myeongjo"/>
                <a:sym typeface="Nanum Myeongjo"/>
              </a:rPr>
              <a:t>Fly Faster</a:t>
            </a:r>
            <a:endParaRPr b="1" sz="2200">
              <a:solidFill>
                <a:srgbClr val="227695"/>
              </a:solidFill>
              <a:latin typeface="Nanum Myeongjo"/>
              <a:ea typeface="Nanum Myeongjo"/>
              <a:cs typeface="Nanum Myeongjo"/>
              <a:sym typeface="Nanum Myeongjo"/>
            </a:endParaRPr>
          </a:p>
          <a:p>
            <a:pPr indent="0" lvl="0" marL="0" rtl="0" algn="ctr">
              <a:spcBef>
                <a:spcPts val="0"/>
              </a:spcBef>
              <a:spcAft>
                <a:spcPts val="0"/>
              </a:spcAft>
              <a:buNone/>
            </a:pPr>
            <a:r>
              <a:rPr b="1" lang="en" sz="1800">
                <a:solidFill>
                  <a:srgbClr val="227695"/>
                </a:solidFill>
                <a:latin typeface="Nanum Myeongjo"/>
                <a:ea typeface="Nanum Myeongjo"/>
                <a:cs typeface="Nanum Myeongjo"/>
                <a:sym typeface="Nanum Myeongjo"/>
              </a:rPr>
              <a:t>For when “I’m sorry I’m late, I couldn’t find parking” stops working on your professor.</a:t>
            </a:r>
            <a:endParaRPr b="1" sz="1800">
              <a:solidFill>
                <a:srgbClr val="227695"/>
              </a:solidFill>
              <a:latin typeface="Nanum Myeongjo"/>
              <a:ea typeface="Nanum Myeongjo"/>
              <a:cs typeface="Nanum Myeongjo"/>
              <a:sym typeface="Nanum Myeongjo"/>
            </a:endParaRPr>
          </a:p>
        </p:txBody>
      </p:sp>
      <p:sp>
        <p:nvSpPr>
          <p:cNvPr id="674" name="Google Shape;674;p82"/>
          <p:cNvSpPr txBox="1"/>
          <p:nvPr/>
        </p:nvSpPr>
        <p:spPr>
          <a:xfrm>
            <a:off x="4947275" y="3859025"/>
            <a:ext cx="2245200" cy="913200"/>
          </a:xfrm>
          <a:prstGeom prst="rect">
            <a:avLst/>
          </a:prstGeom>
          <a:noFill/>
          <a:ln>
            <a:noFill/>
          </a:ln>
          <a:effectLst>
            <a:outerShdw blurRad="57150" rotWithShape="0" algn="bl" dir="6540000" dist="19050">
              <a:srgbClr val="FFFFFF"/>
            </a:outerShdw>
          </a:effectLst>
        </p:spPr>
        <p:txBody>
          <a:bodyPr anchorCtr="0" anchor="t" bIns="91425" lIns="91425" spcFirstLastPara="1" rIns="91425" wrap="square" tIns="91425">
            <a:noAutofit/>
          </a:bodyPr>
          <a:lstStyle/>
          <a:p>
            <a:pPr indent="0" lvl="0" marL="0" rtl="0" algn="ctr">
              <a:lnSpc>
                <a:spcPct val="90000"/>
              </a:lnSpc>
              <a:spcBef>
                <a:spcPts val="0"/>
              </a:spcBef>
              <a:spcAft>
                <a:spcPts val="0"/>
              </a:spcAft>
              <a:buNone/>
            </a:pPr>
            <a:r>
              <a:rPr b="1" lang="en" sz="1800">
                <a:solidFill>
                  <a:srgbClr val="227695"/>
                </a:solidFill>
                <a:latin typeface="Nanum Myeongjo"/>
                <a:ea typeface="Nanum Myeongjo"/>
                <a:cs typeface="Nanum Myeongjo"/>
                <a:sym typeface="Nanum Myeongjo"/>
              </a:rPr>
              <a:t>“Looks Dope”</a:t>
            </a:r>
            <a:endParaRPr b="1" sz="1800">
              <a:solidFill>
                <a:srgbClr val="227695"/>
              </a:solidFill>
              <a:latin typeface="Nanum Myeongjo"/>
              <a:ea typeface="Nanum Myeongjo"/>
              <a:cs typeface="Nanum Myeongjo"/>
              <a:sym typeface="Nanum Myeongjo"/>
            </a:endParaRPr>
          </a:p>
          <a:p>
            <a:pPr indent="0" lvl="0" marL="0" rtl="0" algn="ctr">
              <a:lnSpc>
                <a:spcPct val="90000"/>
              </a:lnSpc>
              <a:spcBef>
                <a:spcPts val="0"/>
              </a:spcBef>
              <a:spcAft>
                <a:spcPts val="0"/>
              </a:spcAft>
              <a:buNone/>
            </a:pPr>
            <a:r>
              <a:rPr b="1" i="1" lang="en" sz="1800">
                <a:solidFill>
                  <a:srgbClr val="6AA84F"/>
                </a:solidFill>
                <a:latin typeface="Nanum Myeongjo"/>
                <a:ea typeface="Nanum Myeongjo"/>
                <a:cs typeface="Nanum Myeongjo"/>
                <a:sym typeface="Nanum Myeongjo"/>
              </a:rPr>
              <a:t>+ </a:t>
            </a:r>
            <a:r>
              <a:rPr b="1" i="1" lang="en" sz="1800">
                <a:solidFill>
                  <a:srgbClr val="6AA84F"/>
                </a:solidFill>
                <a:latin typeface="Nanum Myeongjo"/>
                <a:ea typeface="Nanum Myeongjo"/>
                <a:cs typeface="Nanum Myeongjo"/>
                <a:sym typeface="Nanum Myeongjo"/>
              </a:rPr>
              <a:t>secure riding technology!</a:t>
            </a:r>
            <a:endParaRPr b="1" i="1" sz="1800">
              <a:solidFill>
                <a:srgbClr val="6AA84F"/>
              </a:solidFill>
              <a:latin typeface="Nanum Myeongjo"/>
              <a:ea typeface="Nanum Myeongjo"/>
              <a:cs typeface="Nanum Myeongjo"/>
              <a:sym typeface="Nanum Myeongjo"/>
            </a:endParaRPr>
          </a:p>
        </p:txBody>
      </p:sp>
      <p:pic>
        <p:nvPicPr>
          <p:cNvPr id="675" name="Google Shape;675;p82"/>
          <p:cNvPicPr preferRelativeResize="0"/>
          <p:nvPr/>
        </p:nvPicPr>
        <p:blipFill rotWithShape="1">
          <a:blip r:embed="rId3">
            <a:alphaModFix/>
          </a:blip>
          <a:srcRect b="7186" l="26154" r="25996" t="7255"/>
          <a:stretch/>
        </p:blipFill>
        <p:spPr>
          <a:xfrm>
            <a:off x="4291625" y="4096682"/>
            <a:ext cx="645298" cy="648718"/>
          </a:xfrm>
          <a:prstGeom prst="rect">
            <a:avLst/>
          </a:prstGeom>
          <a:noFill/>
          <a:ln>
            <a:noFill/>
          </a:ln>
        </p:spPr>
      </p:pic>
      <p:pic>
        <p:nvPicPr>
          <p:cNvPr id="676" name="Google Shape;676;p82"/>
          <p:cNvPicPr preferRelativeResize="0"/>
          <p:nvPr/>
        </p:nvPicPr>
        <p:blipFill rotWithShape="1">
          <a:blip r:embed="rId4">
            <a:alphaModFix/>
          </a:blip>
          <a:srcRect b="11150" l="0" r="0" t="0"/>
          <a:stretch/>
        </p:blipFill>
        <p:spPr>
          <a:xfrm>
            <a:off x="4937007" y="1847503"/>
            <a:ext cx="2265434" cy="2011525"/>
          </a:xfrm>
          <a:prstGeom prst="rect">
            <a:avLst/>
          </a:prstGeom>
          <a:noFill/>
          <a:ln>
            <a:noFill/>
          </a:ln>
        </p:spPr>
      </p:pic>
      <p:grpSp>
        <p:nvGrpSpPr>
          <p:cNvPr id="677" name="Google Shape;677;p82"/>
          <p:cNvGrpSpPr/>
          <p:nvPr/>
        </p:nvGrpSpPr>
        <p:grpSpPr>
          <a:xfrm>
            <a:off x="292325" y="371350"/>
            <a:ext cx="3757550" cy="4400785"/>
            <a:chOff x="294475" y="272963"/>
            <a:chExt cx="3757550" cy="4400785"/>
          </a:xfrm>
        </p:grpSpPr>
        <p:pic>
          <p:nvPicPr>
            <p:cNvPr id="678" name="Google Shape;678;p82"/>
            <p:cNvPicPr preferRelativeResize="0"/>
            <p:nvPr/>
          </p:nvPicPr>
          <p:blipFill rotWithShape="1">
            <a:blip r:embed="rId5">
              <a:alphaModFix/>
            </a:blip>
            <a:srcRect b="0" l="0" r="0" t="65105"/>
            <a:stretch/>
          </p:blipFill>
          <p:spPr>
            <a:xfrm>
              <a:off x="347550" y="854265"/>
              <a:ext cx="3704467" cy="511298"/>
            </a:xfrm>
            <a:prstGeom prst="rect">
              <a:avLst/>
            </a:prstGeom>
            <a:noFill/>
            <a:ln>
              <a:noFill/>
            </a:ln>
          </p:spPr>
        </p:pic>
        <p:pic>
          <p:nvPicPr>
            <p:cNvPr id="679" name="Google Shape;679;p82"/>
            <p:cNvPicPr preferRelativeResize="0"/>
            <p:nvPr/>
          </p:nvPicPr>
          <p:blipFill rotWithShape="1">
            <a:blip r:embed="rId5">
              <a:alphaModFix/>
            </a:blip>
            <a:srcRect b="58419" l="0" r="0" t="0"/>
            <a:stretch/>
          </p:blipFill>
          <p:spPr>
            <a:xfrm>
              <a:off x="347550" y="272963"/>
              <a:ext cx="3704467" cy="609267"/>
            </a:xfrm>
            <a:prstGeom prst="rect">
              <a:avLst/>
            </a:prstGeom>
            <a:noFill/>
            <a:ln>
              <a:noFill/>
            </a:ln>
          </p:spPr>
        </p:pic>
        <p:pic>
          <p:nvPicPr>
            <p:cNvPr id="680" name="Google Shape;680;p82"/>
            <p:cNvPicPr preferRelativeResize="0"/>
            <p:nvPr/>
          </p:nvPicPr>
          <p:blipFill rotWithShape="1">
            <a:blip r:embed="rId6">
              <a:alphaModFix/>
            </a:blip>
            <a:srcRect b="2752" l="0" r="0" t="0"/>
            <a:stretch/>
          </p:blipFill>
          <p:spPr>
            <a:xfrm>
              <a:off x="347550" y="1417063"/>
              <a:ext cx="3704475" cy="2155182"/>
            </a:xfrm>
            <a:prstGeom prst="rect">
              <a:avLst/>
            </a:prstGeom>
            <a:noFill/>
            <a:ln>
              <a:noFill/>
            </a:ln>
          </p:spPr>
        </p:pic>
        <p:pic>
          <p:nvPicPr>
            <p:cNvPr id="681" name="Google Shape;681;p82"/>
            <p:cNvPicPr preferRelativeResize="0"/>
            <p:nvPr/>
          </p:nvPicPr>
          <p:blipFill>
            <a:blip r:embed="rId7">
              <a:alphaModFix/>
            </a:blip>
            <a:stretch>
              <a:fillRect/>
            </a:stretch>
          </p:blipFill>
          <p:spPr>
            <a:xfrm>
              <a:off x="294475" y="3623738"/>
              <a:ext cx="627313" cy="227400"/>
            </a:xfrm>
            <a:prstGeom prst="rect">
              <a:avLst/>
            </a:prstGeom>
            <a:noFill/>
            <a:ln>
              <a:noFill/>
            </a:ln>
          </p:spPr>
        </p:pic>
        <p:sp>
          <p:nvSpPr>
            <p:cNvPr id="682" name="Google Shape;682;p82"/>
            <p:cNvSpPr txBox="1"/>
            <p:nvPr/>
          </p:nvSpPr>
          <p:spPr>
            <a:xfrm>
              <a:off x="294475" y="3777948"/>
              <a:ext cx="3757500" cy="8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solidFill>
                    <a:schemeClr val="dk1"/>
                  </a:solidFill>
                </a:rPr>
                <a:t>Emory Opens First Zipline at a University.</a:t>
              </a:r>
              <a:endParaRPr b="1" sz="1000">
                <a:solidFill>
                  <a:schemeClr val="dk1"/>
                </a:solidFill>
              </a:endParaRPr>
            </a:p>
            <a:p>
              <a:pPr indent="0" lvl="0" marL="0" rtl="0" algn="l">
                <a:spcBef>
                  <a:spcPts val="0"/>
                </a:spcBef>
                <a:spcAft>
                  <a:spcPts val="0"/>
                </a:spcAft>
                <a:buNone/>
              </a:pPr>
              <a:r>
                <a:rPr lang="en" sz="1000">
                  <a:solidFill>
                    <a:srgbClr val="15151B"/>
                  </a:solidFill>
                </a:rPr>
                <a:t>All members of the Emory community are </a:t>
              </a:r>
              <a:r>
                <a:rPr lang="en" sz="1000">
                  <a:solidFill>
                    <a:srgbClr val="15151B"/>
                  </a:solidFill>
                </a:rPr>
                <a:t>encouraged to utilize Swoop, the world’s first zipline on a university campus. With safety measures in place, including magnetic stopping and padded seating, Swoop is secure and speedy. </a:t>
              </a:r>
              <a:endParaRPr sz="1000">
                <a:solidFill>
                  <a:srgbClr val="15151B"/>
                </a:solidFil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686" name="Shape 686"/>
        <p:cNvGrpSpPr/>
        <p:nvPr/>
      </p:nvGrpSpPr>
      <p:grpSpPr>
        <a:xfrm>
          <a:off x="0" y="0"/>
          <a:ext cx="0" cy="0"/>
          <a:chOff x="0" y="0"/>
          <a:chExt cx="0" cy="0"/>
        </a:xfrm>
      </p:grpSpPr>
      <p:sp>
        <p:nvSpPr>
          <p:cNvPr id="687" name="Google Shape;687;p83"/>
          <p:cNvSpPr txBox="1"/>
          <p:nvPr>
            <p:ph type="title"/>
          </p:nvPr>
        </p:nvSpPr>
        <p:spPr>
          <a:xfrm>
            <a:off x="643525" y="2025450"/>
            <a:ext cx="7742400" cy="10926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227695"/>
                </a:solidFill>
              </a:rPr>
              <a:t>Thank You + Questions?</a:t>
            </a:r>
            <a:endParaRPr sz="4000">
              <a:solidFill>
                <a:srgbClr val="227695"/>
              </a:solidFill>
            </a:endParaRPr>
          </a:p>
        </p:txBody>
      </p:sp>
      <p:sp>
        <p:nvSpPr>
          <p:cNvPr id="688" name="Google Shape;688;p83"/>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89" name="Google Shape;689;p83"/>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693" name="Shape 693"/>
        <p:cNvGrpSpPr/>
        <p:nvPr/>
      </p:nvGrpSpPr>
      <p:grpSpPr>
        <a:xfrm>
          <a:off x="0" y="0"/>
          <a:ext cx="0" cy="0"/>
          <a:chOff x="0" y="0"/>
          <a:chExt cx="0" cy="0"/>
        </a:xfrm>
      </p:grpSpPr>
      <p:sp>
        <p:nvSpPr>
          <p:cNvPr id="694" name="Google Shape;694;p84"/>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2"/>
              </a:buClr>
              <a:buSzPts val="1100"/>
              <a:buFont typeface="Arial"/>
              <a:buNone/>
            </a:pPr>
            <a:r>
              <a:rPr lang="en" sz="3200">
                <a:solidFill>
                  <a:srgbClr val="227695"/>
                </a:solidFill>
              </a:rPr>
              <a:t>Emory Students Living on Clifton Road</a:t>
            </a:r>
            <a:endParaRPr sz="3200">
              <a:solidFill>
                <a:srgbClr val="227695"/>
              </a:solidFill>
            </a:endParaRPr>
          </a:p>
          <a:p>
            <a:pPr indent="0" lvl="0" marL="0" rtl="0" algn="l">
              <a:spcBef>
                <a:spcPts val="0"/>
              </a:spcBef>
              <a:spcAft>
                <a:spcPts val="0"/>
              </a:spcAft>
              <a:buClr>
                <a:schemeClr val="dk2"/>
              </a:buClr>
              <a:buSzPts val="1100"/>
              <a:buFont typeface="Arial"/>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695" name="Google Shape;695;p84"/>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96" name="Google Shape;696;p84"/>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graphicFrame>
        <p:nvGraphicFramePr>
          <p:cNvPr id="697" name="Google Shape;697;p84"/>
          <p:cNvGraphicFramePr/>
          <p:nvPr/>
        </p:nvGraphicFramePr>
        <p:xfrm>
          <a:off x="1239850" y="1147175"/>
          <a:ext cx="3000000" cy="3000000"/>
        </p:xfrm>
        <a:graphic>
          <a:graphicData uri="http://schemas.openxmlformats.org/drawingml/2006/table">
            <a:tbl>
              <a:tblPr>
                <a:noFill/>
                <a:tableStyleId>{C2BE479D-DC46-45FC-A7DA-C02B632FC545}</a:tableStyleId>
              </a:tblPr>
              <a:tblGrid>
                <a:gridCol w="2221425"/>
                <a:gridCol w="2221425"/>
                <a:gridCol w="2221425"/>
              </a:tblGrid>
              <a:tr h="1321150">
                <a:tc>
                  <a:txBody>
                    <a:bodyPr/>
                    <a:lstStyle/>
                    <a:p>
                      <a:pPr indent="0" lvl="0" marL="0" rtl="0" algn="l">
                        <a:lnSpc>
                          <a:spcPct val="115000"/>
                        </a:lnSpc>
                        <a:spcBef>
                          <a:spcPts val="0"/>
                        </a:spcBef>
                        <a:spcAft>
                          <a:spcPts val="0"/>
                        </a:spcAft>
                        <a:buNone/>
                      </a:pPr>
                      <a:r>
                        <a:rPr b="1" lang="en" sz="1200">
                          <a:solidFill>
                            <a:srgbClr val="023143"/>
                          </a:solidFill>
                          <a:latin typeface="Times New Roman"/>
                          <a:ea typeface="Times New Roman"/>
                          <a:cs typeface="Times New Roman"/>
                          <a:sym typeface="Times New Roman"/>
                        </a:rPr>
                        <a:t>Emory students living on Clifton Road</a:t>
                      </a:r>
                      <a:endParaRPr b="1" sz="1200">
                        <a:solidFill>
                          <a:srgbClr val="023143"/>
                        </a:solidFill>
                        <a:latin typeface="Times New Roman"/>
                        <a:ea typeface="Times New Roman"/>
                        <a:cs typeface="Times New Roman"/>
                        <a:sym typeface="Times New Roman"/>
                      </a:endParaRPr>
                    </a:p>
                    <a:p>
                      <a:pPr indent="0" lvl="0" marL="0" rtl="0" algn="l">
                        <a:spcBef>
                          <a:spcPts val="0"/>
                        </a:spcBef>
                        <a:spcAft>
                          <a:spcPts val="0"/>
                        </a:spcAft>
                        <a:buNone/>
                      </a:pPr>
                      <a:r>
                        <a:t/>
                      </a:r>
                      <a:endParaRPr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 of Students </a:t>
                      </a:r>
                      <a:endParaRPr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 of Swoop Users with 80% Adoption (Based on Focus Group) </a:t>
                      </a:r>
                      <a:endParaRPr sz="1200">
                        <a:solidFill>
                          <a:srgbClr val="023143"/>
                        </a:solidFill>
                        <a:latin typeface="Times New Roman"/>
                        <a:ea typeface="Times New Roman"/>
                        <a:cs typeface="Times New Roman"/>
                        <a:sym typeface="Times New Roman"/>
                      </a:endParaRPr>
                    </a:p>
                  </a:txBody>
                  <a:tcPr marT="63500" marB="63500" marR="63500" marL="63500"/>
                </a:tc>
              </a:tr>
              <a:tr h="559625">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Off Campus</a:t>
                      </a:r>
                      <a:endParaRPr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685</a:t>
                      </a:r>
                      <a:endParaRPr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548</a:t>
                      </a:r>
                      <a:endParaRPr sz="1200">
                        <a:solidFill>
                          <a:srgbClr val="023143"/>
                        </a:solidFill>
                        <a:latin typeface="Times New Roman"/>
                        <a:ea typeface="Times New Roman"/>
                        <a:cs typeface="Times New Roman"/>
                        <a:sym typeface="Times New Roman"/>
                      </a:endParaRPr>
                    </a:p>
                  </a:txBody>
                  <a:tcPr marT="63500" marB="63500" marR="63500" marL="63500"/>
                </a:tc>
              </a:tr>
              <a:tr h="559625">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Emory Housing</a:t>
                      </a:r>
                      <a:endParaRPr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252</a:t>
                      </a:r>
                      <a:endParaRPr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202</a:t>
                      </a:r>
                      <a:endParaRPr sz="1200">
                        <a:solidFill>
                          <a:srgbClr val="023143"/>
                        </a:solidFill>
                        <a:latin typeface="Times New Roman"/>
                        <a:ea typeface="Times New Roman"/>
                        <a:cs typeface="Times New Roman"/>
                        <a:sym typeface="Times New Roman"/>
                      </a:endParaRPr>
                    </a:p>
                  </a:txBody>
                  <a:tcPr marT="63500" marB="63500" marR="63500" marL="63500"/>
                </a:tc>
              </a:tr>
              <a:tr h="559625">
                <a:tc>
                  <a:txBody>
                    <a:bodyPr/>
                    <a:lstStyle/>
                    <a:p>
                      <a:pPr indent="0" lvl="0" marL="0" rtl="0" algn="l">
                        <a:spcBef>
                          <a:spcPts val="0"/>
                        </a:spcBef>
                        <a:spcAft>
                          <a:spcPts val="0"/>
                        </a:spcAft>
                        <a:buNone/>
                      </a:pPr>
                      <a:r>
                        <a:rPr lang="en" sz="1200">
                          <a:solidFill>
                            <a:srgbClr val="023143"/>
                          </a:solidFill>
                          <a:latin typeface="Times New Roman"/>
                          <a:ea typeface="Times New Roman"/>
                          <a:cs typeface="Times New Roman"/>
                          <a:sym typeface="Times New Roman"/>
                        </a:rPr>
                        <a:t>Total</a:t>
                      </a:r>
                      <a:endParaRPr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 sz="1200">
                          <a:solidFill>
                            <a:srgbClr val="023143"/>
                          </a:solidFill>
                          <a:latin typeface="Times New Roman"/>
                          <a:ea typeface="Times New Roman"/>
                          <a:cs typeface="Times New Roman"/>
                          <a:sym typeface="Times New Roman"/>
                        </a:rPr>
                        <a:t>937</a:t>
                      </a:r>
                      <a:endParaRPr b="1" sz="1200">
                        <a:solidFill>
                          <a:srgbClr val="023143"/>
                        </a:solidFill>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 sz="1200">
                          <a:solidFill>
                            <a:srgbClr val="023143"/>
                          </a:solidFill>
                          <a:latin typeface="Times New Roman"/>
                          <a:ea typeface="Times New Roman"/>
                          <a:cs typeface="Times New Roman"/>
                          <a:sym typeface="Times New Roman"/>
                        </a:rPr>
                        <a:t>750</a:t>
                      </a:r>
                      <a:endParaRPr b="1" sz="1200">
                        <a:solidFill>
                          <a:srgbClr val="023143"/>
                        </a:solidFill>
                        <a:latin typeface="Times New Roman"/>
                        <a:ea typeface="Times New Roman"/>
                        <a:cs typeface="Times New Roman"/>
                        <a:sym typeface="Times New Roman"/>
                      </a:endParaRPr>
                    </a:p>
                  </a:txBody>
                  <a:tcPr marT="63500" marB="63500" marR="63500" marL="63500"/>
                </a:tc>
              </a:tr>
            </a:tbl>
          </a:graphicData>
        </a:graphic>
      </p:graphicFrame>
      <p:sp>
        <p:nvSpPr>
          <p:cNvPr id="698" name="Google Shape;698;p84"/>
          <p:cNvSpPr txBox="1"/>
          <p:nvPr/>
        </p:nvSpPr>
        <p:spPr>
          <a:xfrm>
            <a:off x="-103425" y="30815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02" name="Shape 702"/>
        <p:cNvGrpSpPr/>
        <p:nvPr/>
      </p:nvGrpSpPr>
      <p:grpSpPr>
        <a:xfrm>
          <a:off x="0" y="0"/>
          <a:ext cx="0" cy="0"/>
          <a:chOff x="0" y="0"/>
          <a:chExt cx="0" cy="0"/>
        </a:xfrm>
      </p:grpSpPr>
      <p:sp>
        <p:nvSpPr>
          <p:cNvPr id="703" name="Google Shape;703;p85"/>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Cost Based Pricing</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04" name="Google Shape;704;p85"/>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05" name="Google Shape;705;p85"/>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706" name="Google Shape;706;p85"/>
          <p:cNvSpPr txBox="1"/>
          <p:nvPr/>
        </p:nvSpPr>
        <p:spPr>
          <a:xfrm>
            <a:off x="464825" y="30815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p:txBody>
      </p:sp>
      <p:graphicFrame>
        <p:nvGraphicFramePr>
          <p:cNvPr id="707" name="Google Shape;707;p85"/>
          <p:cNvGraphicFramePr/>
          <p:nvPr/>
        </p:nvGraphicFramePr>
        <p:xfrm>
          <a:off x="388175" y="690050"/>
          <a:ext cx="3000000" cy="3000000"/>
        </p:xfrm>
        <a:graphic>
          <a:graphicData uri="http://schemas.openxmlformats.org/drawingml/2006/table">
            <a:tbl>
              <a:tblPr>
                <a:noFill/>
                <a:tableStyleId>{C2BE479D-DC46-45FC-A7DA-C02B632FC545}</a:tableStyleId>
              </a:tblPr>
              <a:tblGrid>
                <a:gridCol w="1432525"/>
                <a:gridCol w="1019750"/>
              </a:tblGrid>
              <a:tr h="378025">
                <a:tc>
                  <a:txBody>
                    <a:bodyPr/>
                    <a:lstStyle/>
                    <a:p>
                      <a:pPr indent="0" lvl="0" marL="0" rtl="0" algn="l">
                        <a:lnSpc>
                          <a:spcPct val="115000"/>
                        </a:lnSpc>
                        <a:spcBef>
                          <a:spcPts val="0"/>
                        </a:spcBef>
                        <a:spcAft>
                          <a:spcPts val="0"/>
                        </a:spcAft>
                        <a:buNone/>
                      </a:pPr>
                      <a:r>
                        <a:rPr b="1" lang="en" sz="1000">
                          <a:latin typeface="Times New Roman"/>
                          <a:ea typeface="Times New Roman"/>
                          <a:cs typeface="Times New Roman"/>
                          <a:sym typeface="Times New Roman"/>
                        </a:rPr>
                        <a:t>Upfront Capital Investment Costs</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t/>
                      </a:r>
                      <a:endParaRPr sz="1000">
                        <a:latin typeface="Times New Roman"/>
                        <a:ea typeface="Times New Roman"/>
                        <a:cs typeface="Times New Roman"/>
                        <a:sym typeface="Times New Roman"/>
                      </a:endParaRPr>
                    </a:p>
                  </a:txBody>
                  <a:tcPr marT="63500" marB="63500" marR="63500" marL="63500"/>
                </a:tc>
              </a:tr>
              <a:tr h="2131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Design &amp; Engineering</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$10k</a:t>
                      </a:r>
                      <a:endParaRPr sz="1000">
                        <a:latin typeface="Times New Roman"/>
                        <a:ea typeface="Times New Roman"/>
                        <a:cs typeface="Times New Roman"/>
                        <a:sym typeface="Times New Roman"/>
                      </a:endParaRPr>
                    </a:p>
                  </a:txBody>
                  <a:tcPr marT="63500" marB="63500" marR="63500" marL="63500"/>
                </a:tc>
              </a:tr>
              <a:tr h="338450">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Stainless </a:t>
                      </a:r>
                      <a:r>
                        <a:rPr lang="en" sz="1000">
                          <a:latin typeface="Times New Roman"/>
                          <a:ea typeface="Times New Roman"/>
                          <a:cs typeface="Times New Roman"/>
                          <a:sym typeface="Times New Roman"/>
                        </a:rPr>
                        <a:t>Steel</a:t>
                      </a:r>
                      <a:r>
                        <a:rPr lang="en" sz="1000">
                          <a:latin typeface="Times New Roman"/>
                          <a:ea typeface="Times New Roman"/>
                          <a:cs typeface="Times New Roman"/>
                          <a:sym typeface="Times New Roman"/>
                        </a:rPr>
                        <a:t> Cables ($2/ft, 10,560 ft)</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$15.84k</a:t>
                      </a:r>
                      <a:endParaRPr sz="1000">
                        <a:latin typeface="Times New Roman"/>
                        <a:ea typeface="Times New Roman"/>
                        <a:cs typeface="Times New Roman"/>
                        <a:sym typeface="Times New Roman"/>
                      </a:endParaRPr>
                    </a:p>
                  </a:txBody>
                  <a:tcPr marT="63500" marB="63500" marR="63500" marL="63500"/>
                </a:tc>
              </a:tr>
              <a:tr h="2131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Platforms</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$300k</a:t>
                      </a:r>
                      <a:endParaRPr sz="1000">
                        <a:latin typeface="Times New Roman"/>
                        <a:ea typeface="Times New Roman"/>
                        <a:cs typeface="Times New Roman"/>
                        <a:sym typeface="Times New Roman"/>
                      </a:endParaRPr>
                    </a:p>
                  </a:txBody>
                  <a:tcPr marT="63500" marB="63500" marR="63500" marL="63500"/>
                </a:tc>
              </a:tr>
              <a:tr h="2131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Construction crew</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$100k</a:t>
                      </a:r>
                      <a:endParaRPr sz="1000">
                        <a:latin typeface="Times New Roman"/>
                        <a:ea typeface="Times New Roman"/>
                        <a:cs typeface="Times New Roman"/>
                        <a:sym typeface="Times New Roman"/>
                      </a:endParaRPr>
                    </a:p>
                  </a:txBody>
                  <a:tcPr marT="63500" marB="63500" marR="63500" marL="63500"/>
                </a:tc>
              </a:tr>
              <a:tr h="2131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Safety Gear &amp; Testing</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$9k</a:t>
                      </a:r>
                      <a:endParaRPr sz="1000">
                        <a:latin typeface="Times New Roman"/>
                        <a:ea typeface="Times New Roman"/>
                        <a:cs typeface="Times New Roman"/>
                        <a:sym typeface="Times New Roman"/>
                      </a:endParaRPr>
                    </a:p>
                  </a:txBody>
                  <a:tcPr marT="63500" marB="63500" marR="63500" marL="63500"/>
                </a:tc>
              </a:tr>
              <a:tr h="2131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Licenses/Permits</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$5k</a:t>
                      </a:r>
                      <a:endParaRPr sz="1000">
                        <a:latin typeface="Times New Roman"/>
                        <a:ea typeface="Times New Roman"/>
                        <a:cs typeface="Times New Roman"/>
                        <a:sym typeface="Times New Roman"/>
                      </a:endParaRPr>
                    </a:p>
                  </a:txBody>
                  <a:tcPr marT="63500" marB="63500" marR="63500" marL="63500"/>
                </a:tc>
              </a:tr>
              <a:tr h="338450">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Digital Integration for Pass System</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$10k</a:t>
                      </a:r>
                      <a:endParaRPr sz="1000">
                        <a:latin typeface="Times New Roman"/>
                        <a:ea typeface="Times New Roman"/>
                        <a:cs typeface="Times New Roman"/>
                        <a:sym typeface="Times New Roman"/>
                      </a:endParaRPr>
                    </a:p>
                  </a:txBody>
                  <a:tcPr marT="63500" marB="63500" marR="63500" marL="63500"/>
                </a:tc>
              </a:tr>
              <a:tr h="213175">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Total</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$449.84k</a:t>
                      </a:r>
                      <a:endParaRPr sz="1000">
                        <a:latin typeface="Times New Roman"/>
                        <a:ea typeface="Times New Roman"/>
                        <a:cs typeface="Times New Roman"/>
                        <a:sym typeface="Times New Roman"/>
                      </a:endParaRPr>
                    </a:p>
                  </a:txBody>
                  <a:tcPr marT="63500" marB="63500" marR="63500" marL="63500"/>
                </a:tc>
              </a:tr>
              <a:tr h="338450">
                <a:tc>
                  <a:txBody>
                    <a:bodyPr/>
                    <a:lstStyle/>
                    <a:p>
                      <a:pPr indent="0" lvl="0" marL="0" rtl="0" algn="l">
                        <a:spcBef>
                          <a:spcPts val="0"/>
                        </a:spcBef>
                        <a:spcAft>
                          <a:spcPts val="0"/>
                        </a:spcAft>
                        <a:buNone/>
                      </a:pPr>
                      <a:r>
                        <a:rPr lang="en" sz="1000">
                          <a:latin typeface="Times New Roman"/>
                          <a:ea typeface="Times New Roman"/>
                          <a:cs typeface="Times New Roman"/>
                          <a:sym typeface="Times New Roman"/>
                        </a:rPr>
                        <a:t>Total Per Year Over 14 year Contract</a:t>
                      </a:r>
                      <a:endParaRPr sz="1000">
                        <a:latin typeface="Times New Roman"/>
                        <a:ea typeface="Times New Roman"/>
                        <a:cs typeface="Times New Roman"/>
                        <a:sym typeface="Times New Roman"/>
                      </a:endParaRPr>
                    </a:p>
                  </a:txBody>
                  <a:tcPr marT="63500" marB="63500" marR="63500" marL="63500"/>
                </a:tc>
                <a:tc>
                  <a:txBody>
                    <a:bodyPr/>
                    <a:lstStyle/>
                    <a:p>
                      <a:pPr indent="0" lvl="0" marL="0" rtl="0" algn="l">
                        <a:lnSpc>
                          <a:spcPct val="115000"/>
                        </a:lnSpc>
                        <a:spcBef>
                          <a:spcPts val="0"/>
                        </a:spcBef>
                        <a:spcAft>
                          <a:spcPts val="0"/>
                        </a:spcAft>
                        <a:buNone/>
                      </a:pPr>
                      <a:r>
                        <a:rPr lang="en" sz="1000">
                          <a:latin typeface="Times New Roman"/>
                          <a:ea typeface="Times New Roman"/>
                          <a:cs typeface="Times New Roman"/>
                          <a:sym typeface="Times New Roman"/>
                        </a:rPr>
                        <a:t>$32.13k/yr</a:t>
                      </a:r>
                      <a:endParaRPr sz="1000">
                        <a:latin typeface="Times New Roman"/>
                        <a:ea typeface="Times New Roman"/>
                        <a:cs typeface="Times New Roman"/>
                        <a:sym typeface="Times New Roman"/>
                      </a:endParaRPr>
                    </a:p>
                  </a:txBody>
                  <a:tcPr marT="63500" marB="63500" marR="63500" marL="63500"/>
                </a:tc>
              </a:tr>
            </a:tbl>
          </a:graphicData>
        </a:graphic>
      </p:graphicFrame>
      <p:graphicFrame>
        <p:nvGraphicFramePr>
          <p:cNvPr id="708" name="Google Shape;708;p85"/>
          <p:cNvGraphicFramePr/>
          <p:nvPr/>
        </p:nvGraphicFramePr>
        <p:xfrm>
          <a:off x="3610413" y="729288"/>
          <a:ext cx="3000000" cy="3000000"/>
        </p:xfrm>
        <a:graphic>
          <a:graphicData uri="http://schemas.openxmlformats.org/drawingml/2006/table">
            <a:tbl>
              <a:tblPr>
                <a:noFill/>
                <a:tableStyleId>{C2BE479D-DC46-45FC-A7DA-C02B632FC545}</a:tableStyleId>
              </a:tblPr>
              <a:tblGrid>
                <a:gridCol w="2600325"/>
                <a:gridCol w="1162050"/>
              </a:tblGrid>
              <a:tr h="12700">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Annual Costs</a:t>
                      </a:r>
                      <a:endParaRPr b="1"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Insurance </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$25k</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Maintenance </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$15k</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Platform Attendant Labor &amp; Training</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$166.2k</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Admin</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$50.4k</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Marketing </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$20k</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Annual Total</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$276.6k</a:t>
                      </a:r>
                      <a:endParaRPr sz="1200">
                        <a:latin typeface="Times New Roman"/>
                        <a:ea typeface="Times New Roman"/>
                        <a:cs typeface="Times New Roman"/>
                        <a:sym typeface="Times New Roman"/>
                      </a:endParaRPr>
                    </a:p>
                  </a:txBody>
                  <a:tcPr marT="63500" marB="63500" marR="63500" marL="63500"/>
                </a:tc>
              </a:tr>
            </a:tbl>
          </a:graphicData>
        </a:graphic>
      </p:graphicFrame>
      <p:sp>
        <p:nvSpPr>
          <p:cNvPr id="709" name="Google Shape;709;p85"/>
          <p:cNvSpPr txBox="1"/>
          <p:nvPr/>
        </p:nvSpPr>
        <p:spPr>
          <a:xfrm>
            <a:off x="3479925" y="3376200"/>
            <a:ext cx="5432100" cy="633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sz="1200">
                <a:solidFill>
                  <a:schemeClr val="dk2"/>
                </a:solidFill>
                <a:latin typeface="Times New Roman"/>
                <a:ea typeface="Times New Roman"/>
                <a:cs typeface="Times New Roman"/>
                <a:sym typeface="Times New Roman"/>
              </a:rPr>
              <a:t>Total annual costs= $32.13k + $276.6k=$308.73k/year </a:t>
            </a:r>
            <a:endParaRPr sz="1200">
              <a:solidFill>
                <a:schemeClr val="dk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2"/>
              </a:buClr>
              <a:buSzPts val="1100"/>
              <a:buFont typeface="Arial"/>
              <a:buNone/>
            </a:pPr>
            <a:r>
              <a:t/>
            </a:r>
            <a:endParaRPr sz="1200">
              <a:solidFill>
                <a:schemeClr val="dk2"/>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2"/>
              </a:buClr>
              <a:buSzPts val="1100"/>
              <a:buFont typeface="Arial"/>
              <a:buNone/>
            </a:pPr>
            <a:r>
              <a:rPr b="1" lang="en" sz="1200">
                <a:solidFill>
                  <a:schemeClr val="dk2"/>
                </a:solidFill>
                <a:latin typeface="Times New Roman"/>
                <a:ea typeface="Times New Roman"/>
                <a:cs typeface="Times New Roman"/>
                <a:sym typeface="Times New Roman"/>
              </a:rPr>
              <a:t>Contract Price per year=$308.73k * 1.25= $</a:t>
            </a:r>
            <a:r>
              <a:rPr b="1" lang="en" sz="1200">
                <a:solidFill>
                  <a:srgbClr val="023143"/>
                </a:solidFill>
                <a:latin typeface="Times New Roman"/>
                <a:ea typeface="Times New Roman"/>
                <a:cs typeface="Times New Roman"/>
                <a:sym typeface="Times New Roman"/>
              </a:rPr>
              <a:t>385,814/year</a:t>
            </a:r>
            <a:endParaRPr b="1" sz="1200">
              <a:solidFill>
                <a:srgbClr val="023143"/>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p:txBody>
      </p:sp>
      <p:sp>
        <p:nvSpPr>
          <p:cNvPr id="710" name="Google Shape;710;p85"/>
          <p:cNvSpPr txBox="1"/>
          <p:nvPr/>
        </p:nvSpPr>
        <p:spPr>
          <a:xfrm>
            <a:off x="2008750" y="4630475"/>
            <a:ext cx="5432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Albert Sans"/>
                <a:ea typeface="Albert Sans"/>
                <a:cs typeface="Albert Sans"/>
                <a:sym typeface="Albert Sans"/>
              </a:rPr>
              <a:t>Sources: </a:t>
            </a:r>
            <a:r>
              <a:rPr lang="en" sz="900" u="sng">
                <a:solidFill>
                  <a:schemeClr val="hlink"/>
                </a:solidFill>
                <a:latin typeface="Albert Sans"/>
                <a:ea typeface="Albert Sans"/>
                <a:cs typeface="Albert Sans"/>
                <a:sym typeface="Albert Sans"/>
                <a:hlinkClick r:id="rId4"/>
              </a:rPr>
              <a:t>https://outdoordoer.com/how-much-does-it-cost-to-build-a-commercial-zip-line/</a:t>
            </a:r>
            <a:endParaRPr sz="900">
              <a:solidFill>
                <a:schemeClr val="dk2"/>
              </a:solidFill>
              <a:latin typeface="Albert Sans"/>
              <a:ea typeface="Albert Sans"/>
              <a:cs typeface="Albert Sans"/>
              <a:sym typeface="Albert Sans"/>
            </a:endParaRPr>
          </a:p>
          <a:p>
            <a:pPr indent="0" lvl="0" marL="0" rtl="0" algn="l">
              <a:spcBef>
                <a:spcPts val="0"/>
              </a:spcBef>
              <a:spcAft>
                <a:spcPts val="0"/>
              </a:spcAft>
              <a:buNone/>
            </a:pPr>
            <a:r>
              <a:rPr lang="en" sz="900" u="sng">
                <a:solidFill>
                  <a:schemeClr val="hlink"/>
                </a:solidFill>
                <a:latin typeface="Albert Sans"/>
                <a:ea typeface="Albert Sans"/>
                <a:cs typeface="Albert Sans"/>
                <a:sym typeface="Albert Sans"/>
                <a:hlinkClick r:id="rId5"/>
              </a:rPr>
              <a:t>https://adventureparkinsider.com/article/state-of-the-industry-preliminary-report/</a:t>
            </a:r>
            <a:endParaRPr sz="900">
              <a:solidFill>
                <a:schemeClr val="dk2"/>
              </a:solidFill>
              <a:latin typeface="Albert Sans"/>
              <a:ea typeface="Albert Sans"/>
              <a:cs typeface="Albert Sans"/>
              <a:sym typeface="Albert Sans"/>
            </a:endParaRPr>
          </a:p>
          <a:p>
            <a:pPr indent="0" lvl="0" marL="0" rtl="0" algn="l">
              <a:spcBef>
                <a:spcPts val="0"/>
              </a:spcBef>
              <a:spcAft>
                <a:spcPts val="0"/>
              </a:spcAft>
              <a:buNone/>
            </a:pPr>
            <a:r>
              <a:t/>
            </a:r>
            <a:endParaRPr sz="900">
              <a:solidFill>
                <a:schemeClr val="dk2"/>
              </a:solidFill>
              <a:latin typeface="Albert Sans"/>
              <a:ea typeface="Albert Sans"/>
              <a:cs typeface="Albert Sans"/>
              <a:sym typeface="Albert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449" name="Shape 449"/>
        <p:cNvGrpSpPr/>
        <p:nvPr/>
      </p:nvGrpSpPr>
      <p:grpSpPr>
        <a:xfrm>
          <a:off x="0" y="0"/>
          <a:ext cx="0" cy="0"/>
          <a:chOff x="0" y="0"/>
          <a:chExt cx="0" cy="0"/>
        </a:xfrm>
      </p:grpSpPr>
      <p:sp>
        <p:nvSpPr>
          <p:cNvPr id="450" name="Google Shape;450;p68"/>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51" name="Google Shape;451;p68"/>
          <p:cNvSpPr/>
          <p:nvPr/>
        </p:nvSpPr>
        <p:spPr>
          <a:xfrm rot="10800000">
            <a:off x="4931100" y="3950260"/>
            <a:ext cx="3831900" cy="698700"/>
          </a:xfrm>
          <a:prstGeom prst="round2SameRect">
            <a:avLst>
              <a:gd fmla="val 16667" name="adj1"/>
              <a:gd fmla="val 0" name="adj2"/>
            </a:avLst>
          </a:prstGeom>
          <a:solidFill>
            <a:srgbClr val="9ACA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9ACAE0"/>
              </a:highlight>
            </a:endParaRPr>
          </a:p>
        </p:txBody>
      </p:sp>
      <p:sp>
        <p:nvSpPr>
          <p:cNvPr id="452" name="Google Shape;452;p68"/>
          <p:cNvSpPr/>
          <p:nvPr/>
        </p:nvSpPr>
        <p:spPr>
          <a:xfrm>
            <a:off x="4931335" y="491850"/>
            <a:ext cx="3829200" cy="698700"/>
          </a:xfrm>
          <a:prstGeom prst="round2SameRect">
            <a:avLst>
              <a:gd fmla="val 16667" name="adj1"/>
              <a:gd fmla="val 0" name="adj2"/>
            </a:avLst>
          </a:prstGeom>
          <a:solidFill>
            <a:srgbClr val="0231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8"/>
          <p:cNvSpPr/>
          <p:nvPr/>
        </p:nvSpPr>
        <p:spPr>
          <a:xfrm>
            <a:off x="4931356" y="1185155"/>
            <a:ext cx="3829200" cy="698700"/>
          </a:xfrm>
          <a:prstGeom prst="rect">
            <a:avLst/>
          </a:prstGeom>
          <a:solidFill>
            <a:srgbClr val="194C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68"/>
          <p:cNvSpPr/>
          <p:nvPr/>
        </p:nvSpPr>
        <p:spPr>
          <a:xfrm>
            <a:off x="4931356" y="1883577"/>
            <a:ext cx="3829200" cy="693300"/>
          </a:xfrm>
          <a:prstGeom prst="rect">
            <a:avLst/>
          </a:prstGeom>
          <a:solidFill>
            <a:srgbClr val="386E8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68"/>
          <p:cNvSpPr/>
          <p:nvPr/>
        </p:nvSpPr>
        <p:spPr>
          <a:xfrm>
            <a:off x="4931356" y="2572943"/>
            <a:ext cx="3829200" cy="693300"/>
          </a:xfrm>
          <a:prstGeom prst="rect">
            <a:avLst/>
          </a:prstGeom>
          <a:solidFill>
            <a:srgbClr val="5A90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456" name="Google Shape;456;p68"/>
          <p:cNvSpPr/>
          <p:nvPr/>
        </p:nvSpPr>
        <p:spPr>
          <a:xfrm>
            <a:off x="4931356" y="3265890"/>
            <a:ext cx="3829200" cy="693300"/>
          </a:xfrm>
          <a:prstGeom prst="rect">
            <a:avLst/>
          </a:prstGeom>
          <a:solidFill>
            <a:srgbClr val="7DAC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457" name="Google Shape;457;p68"/>
          <p:cNvSpPr txBox="1"/>
          <p:nvPr>
            <p:ph idx="4294967295" type="title"/>
          </p:nvPr>
        </p:nvSpPr>
        <p:spPr>
          <a:xfrm>
            <a:off x="5348501" y="1883584"/>
            <a:ext cx="3408000" cy="69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Target Market</a:t>
            </a:r>
            <a:endParaRPr>
              <a:solidFill>
                <a:schemeClr val="lt1"/>
              </a:solidFill>
            </a:endParaRPr>
          </a:p>
        </p:txBody>
      </p:sp>
      <p:sp>
        <p:nvSpPr>
          <p:cNvPr id="458" name="Google Shape;458;p68"/>
          <p:cNvSpPr txBox="1"/>
          <p:nvPr>
            <p:ph type="title"/>
          </p:nvPr>
        </p:nvSpPr>
        <p:spPr>
          <a:xfrm>
            <a:off x="5348501" y="494394"/>
            <a:ext cx="3408000" cy="69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2400">
                <a:solidFill>
                  <a:schemeClr val="lt1"/>
                </a:solidFill>
                <a:latin typeface="Nanum Myeongjo"/>
                <a:ea typeface="Nanum Myeongjo"/>
                <a:cs typeface="Nanum Myeongjo"/>
                <a:sym typeface="Nanum Myeongjo"/>
              </a:rPr>
              <a:t>The Problem</a:t>
            </a:r>
            <a:endParaRPr b="0" sz="2400">
              <a:solidFill>
                <a:schemeClr val="lt1"/>
              </a:solidFill>
              <a:latin typeface="Nanum Myeongjo"/>
              <a:ea typeface="Nanum Myeongjo"/>
              <a:cs typeface="Nanum Myeongjo"/>
              <a:sym typeface="Nanum Myeongjo"/>
            </a:endParaRPr>
          </a:p>
        </p:txBody>
      </p:sp>
      <p:sp>
        <p:nvSpPr>
          <p:cNvPr id="459" name="Google Shape;459;p68"/>
          <p:cNvSpPr txBox="1"/>
          <p:nvPr>
            <p:ph idx="4294967295" type="title"/>
          </p:nvPr>
        </p:nvSpPr>
        <p:spPr>
          <a:xfrm>
            <a:off x="5348501" y="1187696"/>
            <a:ext cx="3408000" cy="69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Our Solution</a:t>
            </a:r>
            <a:endParaRPr>
              <a:solidFill>
                <a:schemeClr val="lt1"/>
              </a:solidFill>
            </a:endParaRPr>
          </a:p>
        </p:txBody>
      </p:sp>
      <p:sp>
        <p:nvSpPr>
          <p:cNvPr id="460" name="Google Shape;460;p68"/>
          <p:cNvSpPr txBox="1"/>
          <p:nvPr>
            <p:ph idx="4294967295" type="title"/>
          </p:nvPr>
        </p:nvSpPr>
        <p:spPr>
          <a:xfrm>
            <a:off x="5350899" y="3955318"/>
            <a:ext cx="3408000" cy="69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rPr>
              <a:t>IMC</a:t>
            </a:r>
            <a:endParaRPr>
              <a:solidFill>
                <a:schemeClr val="lt1"/>
              </a:solidFill>
            </a:endParaRPr>
          </a:p>
        </p:txBody>
      </p:sp>
      <p:sp>
        <p:nvSpPr>
          <p:cNvPr id="461" name="Google Shape;461;p68"/>
          <p:cNvSpPr txBox="1"/>
          <p:nvPr>
            <p:ph idx="4294967295" type="title"/>
          </p:nvPr>
        </p:nvSpPr>
        <p:spPr>
          <a:xfrm>
            <a:off x="5348501" y="2572950"/>
            <a:ext cx="3408000" cy="69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Competition</a:t>
            </a:r>
            <a:endParaRPr/>
          </a:p>
        </p:txBody>
      </p:sp>
      <p:sp>
        <p:nvSpPr>
          <p:cNvPr id="462" name="Google Shape;462;p68"/>
          <p:cNvSpPr txBox="1"/>
          <p:nvPr>
            <p:ph idx="4294967295" type="title"/>
          </p:nvPr>
        </p:nvSpPr>
        <p:spPr>
          <a:xfrm>
            <a:off x="5348501" y="3265897"/>
            <a:ext cx="3408000" cy="69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Distribution + </a:t>
            </a:r>
            <a:r>
              <a:rPr lang="en"/>
              <a:t>Pricing </a:t>
            </a:r>
            <a:endParaRPr/>
          </a:p>
        </p:txBody>
      </p:sp>
      <p:sp>
        <p:nvSpPr>
          <p:cNvPr id="463" name="Google Shape;463;p68"/>
          <p:cNvSpPr txBox="1"/>
          <p:nvPr/>
        </p:nvSpPr>
        <p:spPr>
          <a:xfrm>
            <a:off x="5077823" y="494400"/>
            <a:ext cx="421200" cy="69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Albert Sans"/>
                <a:ea typeface="Albert Sans"/>
                <a:cs typeface="Albert Sans"/>
                <a:sym typeface="Albert Sans"/>
              </a:rPr>
              <a:t>01</a:t>
            </a:r>
            <a:endParaRPr>
              <a:solidFill>
                <a:schemeClr val="lt1"/>
              </a:solidFill>
              <a:latin typeface="Albert Sans"/>
              <a:ea typeface="Albert Sans"/>
              <a:cs typeface="Albert Sans"/>
              <a:sym typeface="Albert Sans"/>
            </a:endParaRPr>
          </a:p>
        </p:txBody>
      </p:sp>
      <p:sp>
        <p:nvSpPr>
          <p:cNvPr id="464" name="Google Shape;464;p68"/>
          <p:cNvSpPr txBox="1"/>
          <p:nvPr/>
        </p:nvSpPr>
        <p:spPr>
          <a:xfrm>
            <a:off x="5077823" y="1187702"/>
            <a:ext cx="421200" cy="69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Albert Sans"/>
                <a:ea typeface="Albert Sans"/>
                <a:cs typeface="Albert Sans"/>
                <a:sym typeface="Albert Sans"/>
              </a:rPr>
              <a:t>02</a:t>
            </a:r>
            <a:endParaRPr>
              <a:solidFill>
                <a:schemeClr val="lt1"/>
              </a:solidFill>
              <a:latin typeface="Albert Sans"/>
              <a:ea typeface="Albert Sans"/>
              <a:cs typeface="Albert Sans"/>
              <a:sym typeface="Albert Sans"/>
            </a:endParaRPr>
          </a:p>
        </p:txBody>
      </p:sp>
      <p:sp>
        <p:nvSpPr>
          <p:cNvPr id="465" name="Google Shape;465;p68"/>
          <p:cNvSpPr txBox="1"/>
          <p:nvPr/>
        </p:nvSpPr>
        <p:spPr>
          <a:xfrm>
            <a:off x="5077823" y="1883591"/>
            <a:ext cx="421200" cy="69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Albert Sans"/>
                <a:ea typeface="Albert Sans"/>
                <a:cs typeface="Albert Sans"/>
                <a:sym typeface="Albert Sans"/>
              </a:rPr>
              <a:t>03</a:t>
            </a:r>
            <a:endParaRPr>
              <a:solidFill>
                <a:schemeClr val="lt1"/>
              </a:solidFill>
              <a:latin typeface="Albert Sans"/>
              <a:ea typeface="Albert Sans"/>
              <a:cs typeface="Albert Sans"/>
              <a:sym typeface="Albert Sans"/>
            </a:endParaRPr>
          </a:p>
        </p:txBody>
      </p:sp>
      <p:sp>
        <p:nvSpPr>
          <p:cNvPr id="466" name="Google Shape;466;p68"/>
          <p:cNvSpPr txBox="1"/>
          <p:nvPr/>
        </p:nvSpPr>
        <p:spPr>
          <a:xfrm>
            <a:off x="5080222" y="3952950"/>
            <a:ext cx="421200" cy="69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Albert Sans"/>
                <a:ea typeface="Albert Sans"/>
                <a:cs typeface="Albert Sans"/>
                <a:sym typeface="Albert Sans"/>
              </a:rPr>
              <a:t>06</a:t>
            </a:r>
            <a:endParaRPr>
              <a:solidFill>
                <a:schemeClr val="lt1"/>
              </a:solidFill>
              <a:latin typeface="Albert Sans"/>
              <a:ea typeface="Albert Sans"/>
              <a:cs typeface="Albert Sans"/>
              <a:sym typeface="Albert Sans"/>
            </a:endParaRPr>
          </a:p>
        </p:txBody>
      </p:sp>
      <p:sp>
        <p:nvSpPr>
          <p:cNvPr id="467" name="Google Shape;467;p68"/>
          <p:cNvSpPr txBox="1"/>
          <p:nvPr/>
        </p:nvSpPr>
        <p:spPr>
          <a:xfrm>
            <a:off x="5077823" y="2572956"/>
            <a:ext cx="421200" cy="69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Albert Sans"/>
                <a:ea typeface="Albert Sans"/>
                <a:cs typeface="Albert Sans"/>
                <a:sym typeface="Albert Sans"/>
              </a:rPr>
              <a:t>04</a:t>
            </a:r>
            <a:endParaRPr>
              <a:solidFill>
                <a:schemeClr val="lt1"/>
              </a:solidFill>
              <a:latin typeface="Albert Sans"/>
              <a:ea typeface="Albert Sans"/>
              <a:cs typeface="Albert Sans"/>
              <a:sym typeface="Albert Sans"/>
            </a:endParaRPr>
          </a:p>
        </p:txBody>
      </p:sp>
      <p:sp>
        <p:nvSpPr>
          <p:cNvPr id="468" name="Google Shape;468;p68"/>
          <p:cNvSpPr txBox="1"/>
          <p:nvPr/>
        </p:nvSpPr>
        <p:spPr>
          <a:xfrm>
            <a:off x="5077823" y="3265903"/>
            <a:ext cx="421200" cy="69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lt1"/>
                </a:solidFill>
                <a:latin typeface="Albert Sans"/>
                <a:ea typeface="Albert Sans"/>
                <a:cs typeface="Albert Sans"/>
                <a:sym typeface="Albert Sans"/>
              </a:rPr>
              <a:t>05</a:t>
            </a:r>
            <a:endParaRPr>
              <a:solidFill>
                <a:schemeClr val="lt1"/>
              </a:solidFill>
              <a:latin typeface="Albert Sans"/>
              <a:ea typeface="Albert Sans"/>
              <a:cs typeface="Albert Sans"/>
              <a:sym typeface="Albert Sans"/>
            </a:endParaRPr>
          </a:p>
        </p:txBody>
      </p:sp>
      <p:pic>
        <p:nvPicPr>
          <p:cNvPr id="469" name="Google Shape;469;p68"/>
          <p:cNvPicPr preferRelativeResize="0"/>
          <p:nvPr/>
        </p:nvPicPr>
        <p:blipFill rotWithShape="1">
          <a:blip r:embed="rId3">
            <a:alphaModFix/>
          </a:blip>
          <a:srcRect b="0" l="0" r="0" t="4534"/>
          <a:stretch/>
        </p:blipFill>
        <p:spPr>
          <a:xfrm>
            <a:off x="3259813" y="3130688"/>
            <a:ext cx="1189125" cy="1189125"/>
          </a:xfrm>
          <a:prstGeom prst="rect">
            <a:avLst/>
          </a:prstGeom>
          <a:noFill/>
          <a:ln>
            <a:noFill/>
          </a:ln>
        </p:spPr>
      </p:pic>
      <p:pic>
        <p:nvPicPr>
          <p:cNvPr id="470" name="Google Shape;470;p68"/>
          <p:cNvPicPr preferRelativeResize="0"/>
          <p:nvPr/>
        </p:nvPicPr>
        <p:blipFill>
          <a:blip r:embed="rId4">
            <a:alphaModFix/>
          </a:blip>
          <a:stretch>
            <a:fillRect/>
          </a:stretch>
        </p:blipFill>
        <p:spPr>
          <a:xfrm>
            <a:off x="1874574" y="3130687"/>
            <a:ext cx="1189125" cy="1189125"/>
          </a:xfrm>
          <a:prstGeom prst="rect">
            <a:avLst/>
          </a:prstGeom>
          <a:noFill/>
          <a:ln>
            <a:noFill/>
          </a:ln>
        </p:spPr>
      </p:pic>
      <p:pic>
        <p:nvPicPr>
          <p:cNvPr id="471" name="Google Shape;471;p68"/>
          <p:cNvPicPr preferRelativeResize="0"/>
          <p:nvPr/>
        </p:nvPicPr>
        <p:blipFill>
          <a:blip r:embed="rId5">
            <a:alphaModFix/>
          </a:blip>
          <a:stretch>
            <a:fillRect/>
          </a:stretch>
        </p:blipFill>
        <p:spPr>
          <a:xfrm>
            <a:off x="3259813" y="1505438"/>
            <a:ext cx="1189125" cy="1189125"/>
          </a:xfrm>
          <a:prstGeom prst="rect">
            <a:avLst/>
          </a:prstGeom>
          <a:noFill/>
          <a:ln>
            <a:noFill/>
          </a:ln>
        </p:spPr>
      </p:pic>
      <p:sp>
        <p:nvSpPr>
          <p:cNvPr id="472" name="Google Shape;472;p68"/>
          <p:cNvSpPr txBox="1"/>
          <p:nvPr>
            <p:ph type="title"/>
          </p:nvPr>
        </p:nvSpPr>
        <p:spPr>
          <a:xfrm>
            <a:off x="464825" y="308150"/>
            <a:ext cx="38319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Team + Agenda</a:t>
            </a:r>
            <a:endParaRPr sz="3200">
              <a:solidFill>
                <a:srgbClr val="227695"/>
              </a:solidFill>
            </a:endParaRPr>
          </a:p>
        </p:txBody>
      </p:sp>
      <p:pic>
        <p:nvPicPr>
          <p:cNvPr id="473" name="Google Shape;473;p68"/>
          <p:cNvPicPr preferRelativeResize="0"/>
          <p:nvPr/>
        </p:nvPicPr>
        <p:blipFill rotWithShape="1">
          <a:blip r:embed="rId6">
            <a:alphaModFix/>
          </a:blip>
          <a:srcRect b="18293" l="0" r="0" t="9258"/>
          <a:stretch/>
        </p:blipFill>
        <p:spPr>
          <a:xfrm>
            <a:off x="444325" y="3130700"/>
            <a:ext cx="1230195" cy="1189125"/>
          </a:xfrm>
          <a:prstGeom prst="rect">
            <a:avLst/>
          </a:prstGeom>
          <a:noFill/>
          <a:ln>
            <a:noFill/>
          </a:ln>
        </p:spPr>
      </p:pic>
      <p:pic>
        <p:nvPicPr>
          <p:cNvPr id="474" name="Google Shape;474;p68"/>
          <p:cNvPicPr preferRelativeResize="0"/>
          <p:nvPr/>
        </p:nvPicPr>
        <p:blipFill>
          <a:blip r:embed="rId7">
            <a:alphaModFix/>
          </a:blip>
          <a:stretch>
            <a:fillRect/>
          </a:stretch>
        </p:blipFill>
        <p:spPr>
          <a:xfrm>
            <a:off x="464863" y="1525300"/>
            <a:ext cx="1189125" cy="1149425"/>
          </a:xfrm>
          <a:prstGeom prst="rect">
            <a:avLst/>
          </a:prstGeom>
          <a:noFill/>
          <a:ln>
            <a:noFill/>
          </a:ln>
        </p:spPr>
      </p:pic>
      <p:pic>
        <p:nvPicPr>
          <p:cNvPr id="475" name="Google Shape;475;p68"/>
          <p:cNvPicPr preferRelativeResize="0"/>
          <p:nvPr/>
        </p:nvPicPr>
        <p:blipFill>
          <a:blip r:embed="rId8">
            <a:alphaModFix/>
          </a:blip>
          <a:stretch>
            <a:fillRect/>
          </a:stretch>
        </p:blipFill>
        <p:spPr>
          <a:xfrm>
            <a:off x="1908388" y="1505450"/>
            <a:ext cx="1189125" cy="1189125"/>
          </a:xfrm>
          <a:prstGeom prst="rect">
            <a:avLst/>
          </a:prstGeom>
          <a:noFill/>
          <a:ln>
            <a:noFill/>
          </a:ln>
        </p:spPr>
      </p:pic>
      <p:sp>
        <p:nvSpPr>
          <p:cNvPr id="476" name="Google Shape;476;p68"/>
          <p:cNvSpPr txBox="1"/>
          <p:nvPr>
            <p:ph idx="1" type="subTitle"/>
          </p:nvPr>
        </p:nvSpPr>
        <p:spPr>
          <a:xfrm>
            <a:off x="464837" y="2686700"/>
            <a:ext cx="1189200" cy="32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200">
                <a:solidFill>
                  <a:srgbClr val="023143"/>
                </a:solidFill>
              </a:rPr>
              <a:t>L.T. Brown II</a:t>
            </a:r>
            <a:endParaRPr b="1"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None/>
            </a:pPr>
            <a:r>
              <a:t/>
            </a:r>
            <a:endParaRPr b="1" sz="1200">
              <a:solidFill>
                <a:srgbClr val="023143"/>
              </a:solidFill>
            </a:endParaRPr>
          </a:p>
        </p:txBody>
      </p:sp>
      <p:sp>
        <p:nvSpPr>
          <p:cNvPr id="477" name="Google Shape;477;p68"/>
          <p:cNvSpPr txBox="1"/>
          <p:nvPr>
            <p:ph idx="1" type="subTitle"/>
          </p:nvPr>
        </p:nvSpPr>
        <p:spPr>
          <a:xfrm>
            <a:off x="467475" y="4319825"/>
            <a:ext cx="1189200" cy="32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23143"/>
                </a:solidFill>
              </a:rPr>
              <a:t>Yufan Wu</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None/>
            </a:pPr>
            <a:r>
              <a:t/>
            </a:r>
            <a:endParaRPr b="1" sz="1200">
              <a:solidFill>
                <a:srgbClr val="023143"/>
              </a:solidFill>
            </a:endParaRPr>
          </a:p>
        </p:txBody>
      </p:sp>
      <p:sp>
        <p:nvSpPr>
          <p:cNvPr id="478" name="Google Shape;478;p68"/>
          <p:cNvSpPr txBox="1"/>
          <p:nvPr>
            <p:ph idx="1" type="subTitle"/>
          </p:nvPr>
        </p:nvSpPr>
        <p:spPr>
          <a:xfrm>
            <a:off x="1819700" y="2693275"/>
            <a:ext cx="1366500" cy="32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200">
                <a:solidFill>
                  <a:srgbClr val="023143"/>
                </a:solidFill>
              </a:rPr>
              <a:t>Robert Jarman</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sz="1200">
              <a:solidFill>
                <a:srgbClr val="023143"/>
              </a:solidFill>
            </a:endParaRPr>
          </a:p>
          <a:p>
            <a:pPr indent="0" lvl="0" marL="0" rtl="0" algn="ctr">
              <a:spcBef>
                <a:spcPts val="0"/>
              </a:spcBef>
              <a:spcAft>
                <a:spcPts val="0"/>
              </a:spcAft>
              <a:buNone/>
            </a:pPr>
            <a:r>
              <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None/>
            </a:pPr>
            <a:r>
              <a:t/>
            </a:r>
            <a:endParaRPr b="1" sz="1200">
              <a:solidFill>
                <a:srgbClr val="023143"/>
              </a:solidFill>
            </a:endParaRPr>
          </a:p>
        </p:txBody>
      </p:sp>
      <p:sp>
        <p:nvSpPr>
          <p:cNvPr id="479" name="Google Shape;479;p68"/>
          <p:cNvSpPr txBox="1"/>
          <p:nvPr>
            <p:ph idx="1" type="subTitle"/>
          </p:nvPr>
        </p:nvSpPr>
        <p:spPr>
          <a:xfrm>
            <a:off x="3272675" y="2695888"/>
            <a:ext cx="1189200" cy="32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023143"/>
                </a:solidFill>
              </a:rPr>
              <a:t>Michelle Lam</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None/>
            </a:pPr>
            <a:r>
              <a:t/>
            </a:r>
            <a:endParaRPr b="1" sz="1200">
              <a:solidFill>
                <a:srgbClr val="023143"/>
              </a:solidFill>
            </a:endParaRPr>
          </a:p>
        </p:txBody>
      </p:sp>
      <p:sp>
        <p:nvSpPr>
          <p:cNvPr id="480" name="Google Shape;480;p68"/>
          <p:cNvSpPr txBox="1"/>
          <p:nvPr>
            <p:ph idx="1" type="subTitle"/>
          </p:nvPr>
        </p:nvSpPr>
        <p:spPr>
          <a:xfrm>
            <a:off x="1853000" y="4319825"/>
            <a:ext cx="1299900" cy="32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200">
                <a:solidFill>
                  <a:srgbClr val="023143"/>
                </a:solidFill>
              </a:rPr>
              <a:t>Elaine Abrams</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sz="1200">
              <a:solidFill>
                <a:srgbClr val="023143"/>
              </a:solidFill>
            </a:endParaRPr>
          </a:p>
          <a:p>
            <a:pPr indent="0" lvl="0" marL="0" rtl="0" algn="ctr">
              <a:spcBef>
                <a:spcPts val="0"/>
              </a:spcBef>
              <a:spcAft>
                <a:spcPts val="0"/>
              </a:spcAft>
              <a:buNone/>
            </a:pPr>
            <a:r>
              <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None/>
            </a:pPr>
            <a:r>
              <a:t/>
            </a:r>
            <a:endParaRPr b="1" sz="1200">
              <a:solidFill>
                <a:srgbClr val="023143"/>
              </a:solidFill>
            </a:endParaRPr>
          </a:p>
        </p:txBody>
      </p:sp>
      <p:sp>
        <p:nvSpPr>
          <p:cNvPr id="481" name="Google Shape;481;p68"/>
          <p:cNvSpPr txBox="1"/>
          <p:nvPr>
            <p:ph idx="1" type="subTitle"/>
          </p:nvPr>
        </p:nvSpPr>
        <p:spPr>
          <a:xfrm>
            <a:off x="3272675" y="4319825"/>
            <a:ext cx="1189200" cy="328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2"/>
              </a:buClr>
              <a:buSzPts val="1100"/>
              <a:buFont typeface="Arial"/>
              <a:buNone/>
            </a:pPr>
            <a:r>
              <a:rPr lang="en" sz="1200">
                <a:solidFill>
                  <a:srgbClr val="023143"/>
                </a:solidFill>
              </a:rPr>
              <a:t>Lucy New</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sz="1200">
              <a:solidFill>
                <a:srgbClr val="023143"/>
              </a:solidFill>
            </a:endParaRPr>
          </a:p>
          <a:p>
            <a:pPr indent="0" lvl="0" marL="0" rtl="0" algn="ctr">
              <a:spcBef>
                <a:spcPts val="0"/>
              </a:spcBef>
              <a:spcAft>
                <a:spcPts val="0"/>
              </a:spcAft>
              <a:buNone/>
            </a:pPr>
            <a:r>
              <a:t/>
            </a:r>
            <a:endParaRPr sz="1200">
              <a:solidFill>
                <a:srgbClr val="023143"/>
              </a:solidFill>
            </a:endParaRPr>
          </a:p>
          <a:p>
            <a:pPr indent="0" lvl="0" marL="0" rtl="0" algn="ctr">
              <a:spcBef>
                <a:spcPts val="0"/>
              </a:spcBef>
              <a:spcAft>
                <a:spcPts val="0"/>
              </a:spcAft>
              <a:buNone/>
            </a:pPr>
            <a:r>
              <a:t/>
            </a:r>
            <a:endParaRPr sz="1200">
              <a:solidFill>
                <a:srgbClr val="023143"/>
              </a:solidFill>
            </a:endParaRPr>
          </a:p>
          <a:p>
            <a:pPr indent="0" lvl="0" marL="0" rtl="0" algn="ctr">
              <a:spcBef>
                <a:spcPts val="0"/>
              </a:spcBef>
              <a:spcAft>
                <a:spcPts val="0"/>
              </a:spcAft>
              <a:buNone/>
            </a:pPr>
            <a:r>
              <a:t/>
            </a:r>
            <a:endParaRPr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Clr>
                <a:schemeClr val="dk2"/>
              </a:buClr>
              <a:buSzPts val="1100"/>
              <a:buFont typeface="Arial"/>
              <a:buNone/>
            </a:pPr>
            <a:r>
              <a:t/>
            </a:r>
            <a:endParaRPr b="1" sz="1200">
              <a:solidFill>
                <a:srgbClr val="023143"/>
              </a:solidFill>
            </a:endParaRPr>
          </a:p>
          <a:p>
            <a:pPr indent="0" lvl="0" marL="0" rtl="0" algn="ctr">
              <a:spcBef>
                <a:spcPts val="0"/>
              </a:spcBef>
              <a:spcAft>
                <a:spcPts val="0"/>
              </a:spcAft>
              <a:buNone/>
            </a:pPr>
            <a:r>
              <a:t/>
            </a:r>
            <a:endParaRPr b="1" sz="1200">
              <a:solidFill>
                <a:srgbClr val="02314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14" name="Shape 714"/>
        <p:cNvGrpSpPr/>
        <p:nvPr/>
      </p:nvGrpSpPr>
      <p:grpSpPr>
        <a:xfrm>
          <a:off x="0" y="0"/>
          <a:ext cx="0" cy="0"/>
          <a:chOff x="0" y="0"/>
          <a:chExt cx="0" cy="0"/>
        </a:xfrm>
      </p:grpSpPr>
      <p:sp>
        <p:nvSpPr>
          <p:cNvPr id="715" name="Google Shape;715;p86"/>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Environmental</a:t>
            </a:r>
            <a:r>
              <a:rPr lang="en" sz="3200">
                <a:solidFill>
                  <a:srgbClr val="227695"/>
                </a:solidFill>
              </a:rPr>
              <a:t> Value</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16" name="Google Shape;716;p86"/>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17" name="Google Shape;717;p86"/>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718" name="Google Shape;718;p86"/>
          <p:cNvSpPr txBox="1"/>
          <p:nvPr/>
        </p:nvSpPr>
        <p:spPr>
          <a:xfrm>
            <a:off x="-103425" y="30815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p:txBody>
      </p:sp>
      <p:sp>
        <p:nvSpPr>
          <p:cNvPr id="719" name="Google Shape;719;p86"/>
          <p:cNvSpPr txBox="1"/>
          <p:nvPr/>
        </p:nvSpPr>
        <p:spPr>
          <a:xfrm>
            <a:off x="829900" y="1112825"/>
            <a:ext cx="7377300" cy="33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Albert Sans"/>
                <a:ea typeface="Albert Sans"/>
                <a:cs typeface="Albert Sans"/>
                <a:sym typeface="Albert Sans"/>
              </a:rPr>
              <a:t> </a:t>
            </a:r>
            <a:r>
              <a:rPr lang="en" sz="1200">
                <a:solidFill>
                  <a:schemeClr val="dk2"/>
                </a:solidFill>
                <a:latin typeface="Times New Roman"/>
                <a:ea typeface="Times New Roman"/>
                <a:cs typeface="Times New Roman"/>
                <a:sym typeface="Times New Roman"/>
              </a:rPr>
              <a:t>Emory is paying an additional $500k per bus over a 14 year contract to switch from traditional to electric </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lang="en" sz="1200">
                <a:solidFill>
                  <a:schemeClr val="dk2"/>
                </a:solidFill>
                <a:latin typeface="Times New Roman"/>
                <a:ea typeface="Times New Roman"/>
                <a:cs typeface="Times New Roman"/>
                <a:sym typeface="Times New Roman"/>
              </a:rPr>
              <a:t>Annually that is an additional $35.714 k per bus </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lang="en" sz="1200">
                <a:solidFill>
                  <a:schemeClr val="dk2"/>
                </a:solidFill>
                <a:latin typeface="Times New Roman"/>
                <a:ea typeface="Times New Roman"/>
                <a:cs typeface="Times New Roman"/>
                <a:sym typeface="Times New Roman"/>
              </a:rPr>
              <a:t>Emory is willing to pay this addition cost due to the value it sees in reducing emissions </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lang="en" sz="1200">
                <a:solidFill>
                  <a:schemeClr val="dk2"/>
                </a:solidFill>
                <a:latin typeface="Times New Roman"/>
                <a:ea typeface="Times New Roman"/>
                <a:cs typeface="Times New Roman"/>
                <a:sym typeface="Times New Roman"/>
              </a:rPr>
              <a:t>Swoop would allow Emory to reduce it’s fleet size and the resulting emissions by  2 buses </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lang="en" sz="1200">
                <a:solidFill>
                  <a:schemeClr val="dk2"/>
                </a:solidFill>
                <a:latin typeface="Times New Roman"/>
                <a:ea typeface="Times New Roman"/>
                <a:cs typeface="Times New Roman"/>
                <a:sym typeface="Times New Roman"/>
              </a:rPr>
              <a:t>Making the annual environmental value of Swoop=$35.714 k x 2=</a:t>
            </a:r>
            <a:r>
              <a:rPr b="1" lang="en" sz="1200">
                <a:solidFill>
                  <a:schemeClr val="dk2"/>
                </a:solidFill>
                <a:latin typeface="Times New Roman"/>
                <a:ea typeface="Times New Roman"/>
                <a:cs typeface="Times New Roman"/>
                <a:sym typeface="Times New Roman"/>
              </a:rPr>
              <a:t>$72.42k</a:t>
            </a:r>
            <a:endParaRPr b="1" sz="1200">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p:txBody>
      </p:sp>
      <p:sp>
        <p:nvSpPr>
          <p:cNvPr id="720" name="Google Shape;720;p86"/>
          <p:cNvSpPr txBox="1"/>
          <p:nvPr/>
        </p:nvSpPr>
        <p:spPr>
          <a:xfrm>
            <a:off x="489575" y="3979750"/>
            <a:ext cx="5432100" cy="6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Albert Sans"/>
                <a:ea typeface="Albert Sans"/>
                <a:cs typeface="Albert Sans"/>
                <a:sym typeface="Albert Sans"/>
              </a:rPr>
              <a:t>Source: Emory Campus Services</a:t>
            </a:r>
            <a:endParaRPr sz="1100">
              <a:solidFill>
                <a:schemeClr val="dk2"/>
              </a:solidFill>
              <a:latin typeface="Albert Sans"/>
              <a:ea typeface="Albert Sans"/>
              <a:cs typeface="Albert Sans"/>
              <a:sym typeface="Albert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24" name="Shape 724"/>
        <p:cNvGrpSpPr/>
        <p:nvPr/>
      </p:nvGrpSpPr>
      <p:grpSpPr>
        <a:xfrm>
          <a:off x="0" y="0"/>
          <a:ext cx="0" cy="0"/>
          <a:chOff x="0" y="0"/>
          <a:chExt cx="0" cy="0"/>
        </a:xfrm>
      </p:grpSpPr>
      <p:sp>
        <p:nvSpPr>
          <p:cNvPr id="725" name="Google Shape;725;p87"/>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Cost Savings</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26" name="Google Shape;726;p87"/>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27" name="Google Shape;727;p87"/>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728" name="Google Shape;728;p87"/>
          <p:cNvSpPr txBox="1"/>
          <p:nvPr/>
        </p:nvSpPr>
        <p:spPr>
          <a:xfrm>
            <a:off x="-103425" y="30815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p:txBody>
      </p:sp>
      <p:sp>
        <p:nvSpPr>
          <p:cNvPr id="729" name="Google Shape;729;p87"/>
          <p:cNvSpPr txBox="1"/>
          <p:nvPr/>
        </p:nvSpPr>
        <p:spPr>
          <a:xfrm>
            <a:off x="826075" y="756400"/>
            <a:ext cx="7377300" cy="3385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2"/>
              </a:buClr>
              <a:buSzPts val="1100"/>
              <a:buFont typeface="Arial"/>
              <a:buNone/>
            </a:pPr>
            <a:r>
              <a:rPr b="1" lang="en" sz="1200">
                <a:solidFill>
                  <a:schemeClr val="dk2"/>
                </a:solidFill>
                <a:latin typeface="Times New Roman"/>
                <a:ea typeface="Times New Roman"/>
                <a:cs typeface="Times New Roman"/>
                <a:sym typeface="Times New Roman"/>
              </a:rPr>
              <a:t>Assumptions:</a:t>
            </a:r>
            <a:endParaRPr b="1" sz="1200">
              <a:solidFill>
                <a:schemeClr val="dk2"/>
              </a:solidFill>
              <a:latin typeface="Times New Roman"/>
              <a:ea typeface="Times New Roman"/>
              <a:cs typeface="Times New Roman"/>
              <a:sym typeface="Times New Roman"/>
            </a:endParaRPr>
          </a:p>
          <a:p>
            <a:pPr indent="-304800" lvl="0" marL="457200" rtl="0" algn="l">
              <a:lnSpc>
                <a:spcPct val="115000"/>
              </a:lnSpc>
              <a:spcBef>
                <a:spcPts val="1200"/>
              </a:spcBef>
              <a:spcAft>
                <a:spcPts val="0"/>
              </a:spcAft>
              <a:buClr>
                <a:schemeClr val="dk2"/>
              </a:buClr>
              <a:buSzPts val="1200"/>
              <a:buFont typeface="Times New Roman"/>
              <a:buChar char="●"/>
            </a:pPr>
            <a:r>
              <a:rPr lang="en" sz="1200">
                <a:solidFill>
                  <a:schemeClr val="dk2"/>
                </a:solidFill>
                <a:latin typeface="Times New Roman"/>
                <a:ea typeface="Times New Roman"/>
                <a:cs typeface="Times New Roman"/>
                <a:sym typeface="Times New Roman"/>
              </a:rPr>
              <a:t>Each bus operates 12–16 hours/day, requiring </a:t>
            </a:r>
            <a:r>
              <a:rPr b="1" lang="en" sz="1200">
                <a:solidFill>
                  <a:schemeClr val="dk2"/>
                </a:solidFill>
                <a:latin typeface="Times New Roman"/>
                <a:ea typeface="Times New Roman"/>
                <a:cs typeface="Times New Roman"/>
                <a:sym typeface="Times New Roman"/>
              </a:rPr>
              <a:t>2 drivers per bus per day</a:t>
            </a:r>
            <a:r>
              <a:rPr lang="en" sz="1200">
                <a:solidFill>
                  <a:schemeClr val="dk2"/>
                </a:solidFill>
                <a:latin typeface="Times New Roman"/>
                <a:ea typeface="Times New Roman"/>
                <a:cs typeface="Times New Roman"/>
                <a:sym typeface="Times New Roman"/>
              </a:rPr>
              <a:t>.</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b="1" lang="en" sz="1200">
                <a:solidFill>
                  <a:schemeClr val="dk2"/>
                </a:solidFill>
                <a:latin typeface="Times New Roman"/>
                <a:ea typeface="Times New Roman"/>
                <a:cs typeface="Times New Roman"/>
                <a:sym typeface="Times New Roman"/>
              </a:rPr>
              <a:t>Driver salary (incl. benefits)</a:t>
            </a:r>
            <a:r>
              <a:rPr lang="en" sz="1200">
                <a:solidFill>
                  <a:schemeClr val="dk2"/>
                </a:solidFill>
                <a:latin typeface="Times New Roman"/>
                <a:ea typeface="Times New Roman"/>
                <a:cs typeface="Times New Roman"/>
                <a:sym typeface="Times New Roman"/>
              </a:rPr>
              <a:t>: $40,000/year.</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b="1" lang="en" sz="1200">
                <a:solidFill>
                  <a:schemeClr val="dk2"/>
                </a:solidFill>
                <a:latin typeface="Times New Roman"/>
                <a:ea typeface="Times New Roman"/>
                <a:cs typeface="Times New Roman"/>
                <a:sym typeface="Times New Roman"/>
              </a:rPr>
              <a:t>Driver costs per bus/year</a:t>
            </a:r>
            <a:r>
              <a:rPr lang="en" sz="1200">
                <a:solidFill>
                  <a:schemeClr val="dk2"/>
                </a:solidFill>
                <a:latin typeface="Times New Roman"/>
                <a:ea typeface="Times New Roman"/>
                <a:cs typeface="Times New Roman"/>
                <a:sym typeface="Times New Roman"/>
              </a:rPr>
              <a:t>: $80,000.</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b="1" lang="en" sz="1200">
                <a:solidFill>
                  <a:schemeClr val="dk2"/>
                </a:solidFill>
                <a:latin typeface="Times New Roman"/>
                <a:ea typeface="Times New Roman"/>
                <a:cs typeface="Times New Roman"/>
                <a:sym typeface="Times New Roman"/>
              </a:rPr>
              <a:t>Maintenance</a:t>
            </a:r>
            <a:r>
              <a:rPr lang="en" sz="1200">
                <a:solidFill>
                  <a:schemeClr val="dk2"/>
                </a:solidFill>
                <a:latin typeface="Times New Roman"/>
                <a:ea typeface="Times New Roman"/>
                <a:cs typeface="Times New Roman"/>
                <a:sym typeface="Times New Roman"/>
              </a:rPr>
              <a:t>: $20,000/year.</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b="1" lang="en" sz="1200">
                <a:solidFill>
                  <a:schemeClr val="dk2"/>
                </a:solidFill>
                <a:latin typeface="Times New Roman"/>
                <a:ea typeface="Times New Roman"/>
                <a:cs typeface="Times New Roman"/>
                <a:sym typeface="Times New Roman"/>
              </a:rPr>
              <a:t>Insurance</a:t>
            </a:r>
            <a:r>
              <a:rPr lang="en" sz="1200">
                <a:solidFill>
                  <a:schemeClr val="dk2"/>
                </a:solidFill>
                <a:latin typeface="Times New Roman"/>
                <a:ea typeface="Times New Roman"/>
                <a:cs typeface="Times New Roman"/>
                <a:sym typeface="Times New Roman"/>
              </a:rPr>
              <a:t>: $7,500/year.</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b="1" lang="en" sz="1200">
                <a:solidFill>
                  <a:schemeClr val="dk2"/>
                </a:solidFill>
                <a:latin typeface="Times New Roman"/>
                <a:ea typeface="Times New Roman"/>
                <a:cs typeface="Times New Roman"/>
                <a:sym typeface="Times New Roman"/>
              </a:rPr>
              <a:t>Miscellaneous (e.g., parking, tolls)</a:t>
            </a:r>
            <a:r>
              <a:rPr lang="en" sz="1200">
                <a:solidFill>
                  <a:schemeClr val="dk2"/>
                </a:solidFill>
                <a:latin typeface="Times New Roman"/>
                <a:ea typeface="Times New Roman"/>
                <a:cs typeface="Times New Roman"/>
                <a:sym typeface="Times New Roman"/>
              </a:rPr>
              <a:t>: $7,500/year.</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b="1" lang="en" sz="1200">
                <a:solidFill>
                  <a:schemeClr val="dk2"/>
                </a:solidFill>
                <a:latin typeface="Times New Roman"/>
                <a:ea typeface="Times New Roman"/>
                <a:cs typeface="Times New Roman"/>
                <a:sym typeface="Times New Roman"/>
              </a:rPr>
              <a:t>Training costs</a:t>
            </a:r>
            <a:r>
              <a:rPr lang="en" sz="1200">
                <a:solidFill>
                  <a:schemeClr val="dk2"/>
                </a:solidFill>
                <a:latin typeface="Times New Roman"/>
                <a:ea typeface="Times New Roman"/>
                <a:cs typeface="Times New Roman"/>
                <a:sym typeface="Times New Roman"/>
              </a:rPr>
              <a:t>: $3,000/year.</a:t>
            </a:r>
            <a:endParaRPr sz="1200">
              <a:solidFill>
                <a:schemeClr val="dk2"/>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chemeClr val="dk2"/>
              </a:buClr>
              <a:buSzPts val="1200"/>
              <a:buFont typeface="Times New Roman"/>
              <a:buChar char="●"/>
            </a:pPr>
            <a:r>
              <a:rPr b="1" lang="en" sz="1200">
                <a:solidFill>
                  <a:schemeClr val="dk2"/>
                </a:solidFill>
                <a:latin typeface="Times New Roman"/>
                <a:ea typeface="Times New Roman"/>
                <a:cs typeface="Times New Roman"/>
                <a:sym typeface="Times New Roman"/>
              </a:rPr>
              <a:t>Dispatch costs</a:t>
            </a:r>
            <a:r>
              <a:rPr lang="en" sz="1200">
                <a:solidFill>
                  <a:schemeClr val="dk2"/>
                </a:solidFill>
                <a:latin typeface="Times New Roman"/>
                <a:ea typeface="Times New Roman"/>
                <a:cs typeface="Times New Roman"/>
                <a:sym typeface="Times New Roman"/>
              </a:rPr>
              <a:t>: $5,000/year.</a:t>
            </a:r>
            <a:endParaRPr sz="1200">
              <a:solidFill>
                <a:schemeClr val="dk2"/>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2"/>
              </a:buClr>
              <a:buSzPts val="1100"/>
              <a:buFont typeface="Arial"/>
              <a:buNone/>
            </a:pPr>
            <a:r>
              <a:rPr b="1" lang="en" sz="1200">
                <a:solidFill>
                  <a:schemeClr val="dk2"/>
                </a:solidFill>
                <a:latin typeface="Times New Roman"/>
                <a:ea typeface="Times New Roman"/>
                <a:cs typeface="Times New Roman"/>
                <a:sym typeface="Times New Roman"/>
              </a:rPr>
              <a:t>Total Annual Cost Per Bus:</a:t>
            </a:r>
            <a:br>
              <a:rPr b="1" lang="en" sz="1200">
                <a:solidFill>
                  <a:schemeClr val="dk2"/>
                </a:solidFill>
                <a:latin typeface="Times New Roman"/>
                <a:ea typeface="Times New Roman"/>
                <a:cs typeface="Times New Roman"/>
                <a:sym typeface="Times New Roman"/>
              </a:rPr>
            </a:br>
            <a:r>
              <a:rPr lang="en" sz="1200">
                <a:solidFill>
                  <a:schemeClr val="dk2"/>
                </a:solidFill>
                <a:latin typeface="Times New Roman"/>
                <a:ea typeface="Times New Roman"/>
                <a:cs typeface="Times New Roman"/>
                <a:sym typeface="Times New Roman"/>
              </a:rPr>
              <a:t>$80,000 (drivers) + $20,000 (maintenance) + $7,500 (insurance) + $7,500 (miscellaneous) + $3,000 (training) + $5,000 (dispatch) = </a:t>
            </a:r>
            <a:r>
              <a:rPr b="1" lang="en" sz="1200">
                <a:solidFill>
                  <a:schemeClr val="dk2"/>
                </a:solidFill>
                <a:latin typeface="Times New Roman"/>
                <a:ea typeface="Times New Roman"/>
                <a:cs typeface="Times New Roman"/>
                <a:sym typeface="Times New Roman"/>
              </a:rPr>
              <a:t>$123,000</a:t>
            </a:r>
            <a:endParaRPr b="1" sz="1200">
              <a:solidFill>
                <a:schemeClr val="dk2"/>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2"/>
              </a:buClr>
              <a:buSzPts val="1100"/>
              <a:buFont typeface="Arial"/>
              <a:buNone/>
            </a:pPr>
            <a:r>
              <a:rPr b="1" lang="en" sz="1200">
                <a:solidFill>
                  <a:schemeClr val="dk2"/>
                </a:solidFill>
                <a:latin typeface="Times New Roman"/>
                <a:ea typeface="Times New Roman"/>
                <a:cs typeface="Times New Roman"/>
                <a:sym typeface="Times New Roman"/>
              </a:rPr>
              <a:t>Implementing Swoop would allow Emory to reduce fleet size by 2 buses, so annual cost savings= $123,000 x 2=$246,000</a:t>
            </a:r>
            <a:endParaRPr b="1" sz="1200">
              <a:solidFill>
                <a:schemeClr val="dk2"/>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2"/>
              </a:buClr>
              <a:buSzPts val="1100"/>
              <a:buFont typeface="Arial"/>
              <a:buNone/>
            </a:pPr>
            <a:r>
              <a:t/>
            </a:r>
            <a:endParaRPr b="1" sz="1200" u="sng">
              <a:solidFill>
                <a:schemeClr val="dk2"/>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lt1"/>
              </a:solidFill>
              <a:latin typeface="Albert Sans"/>
              <a:ea typeface="Albert Sans"/>
              <a:cs typeface="Albert Sans"/>
              <a:sym typeface="Albert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33" name="Shape 733"/>
        <p:cNvGrpSpPr/>
        <p:nvPr/>
      </p:nvGrpSpPr>
      <p:grpSpPr>
        <a:xfrm>
          <a:off x="0" y="0"/>
          <a:ext cx="0" cy="0"/>
          <a:chOff x="0" y="0"/>
          <a:chExt cx="0" cy="0"/>
        </a:xfrm>
      </p:grpSpPr>
      <p:sp>
        <p:nvSpPr>
          <p:cNvPr id="734" name="Google Shape;734;p88"/>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rPr lang="en" sz="3200">
                <a:solidFill>
                  <a:srgbClr val="227695"/>
                </a:solidFill>
              </a:rPr>
              <a:t>Revenue Generated </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35" name="Google Shape;735;p88"/>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36" name="Google Shape;736;p88"/>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737" name="Google Shape;737;p88"/>
          <p:cNvSpPr txBox="1"/>
          <p:nvPr/>
        </p:nvSpPr>
        <p:spPr>
          <a:xfrm>
            <a:off x="-103425" y="-78525"/>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023143"/>
              </a:solidFill>
              <a:latin typeface="Times New Roman"/>
              <a:ea typeface="Times New Roman"/>
              <a:cs typeface="Times New Roman"/>
              <a:sym typeface="Times New Roman"/>
            </a:endParaRPr>
          </a:p>
        </p:txBody>
      </p:sp>
      <p:graphicFrame>
        <p:nvGraphicFramePr>
          <p:cNvPr id="738" name="Google Shape;738;p88"/>
          <p:cNvGraphicFramePr/>
          <p:nvPr/>
        </p:nvGraphicFramePr>
        <p:xfrm>
          <a:off x="522300" y="2615325"/>
          <a:ext cx="3000000" cy="3000000"/>
        </p:xfrm>
        <a:graphic>
          <a:graphicData uri="http://schemas.openxmlformats.org/drawingml/2006/table">
            <a:tbl>
              <a:tblPr>
                <a:noFill/>
                <a:tableStyleId>{C2BE479D-DC46-45FC-A7DA-C02B632FC545}</a:tableStyleId>
              </a:tblPr>
              <a:tblGrid>
                <a:gridCol w="1485900"/>
                <a:gridCol w="1219200"/>
                <a:gridCol w="1352550"/>
                <a:gridCol w="1885950"/>
              </a:tblGrid>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Usage Rate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 of Customers</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Avg Annual Spend</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Annual Revenue </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Occasional</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$50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$3,700</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Moderate</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35%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$26,200</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Frequent</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55%</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$200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$82,200</a:t>
                      </a:r>
                      <a:endParaRPr sz="1200">
                        <a:latin typeface="Times New Roman"/>
                        <a:ea typeface="Times New Roman"/>
                        <a:cs typeface="Times New Roman"/>
                        <a:sym typeface="Times New Roman"/>
                      </a:endParaRPr>
                    </a:p>
                  </a:txBody>
                  <a:tcPr marT="63500" marB="63500" marR="63500" marL="63500"/>
                </a:tc>
              </a:tr>
              <a:tr h="12700">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Total</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lang="en" sz="1200">
                          <a:latin typeface="Times New Roman"/>
                          <a:ea typeface="Times New Roman"/>
                          <a:cs typeface="Times New Roman"/>
                          <a:sym typeface="Times New Roman"/>
                        </a:rPr>
                        <a:t>100%</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t/>
                      </a:r>
                      <a:endParaRPr sz="1200">
                        <a:latin typeface="Times New Roman"/>
                        <a:ea typeface="Times New Roman"/>
                        <a:cs typeface="Times New Roman"/>
                        <a:sym typeface="Times New Roman"/>
                      </a:endParaRPr>
                    </a:p>
                  </a:txBody>
                  <a:tcPr marT="63500" marB="63500" marR="63500" marL="63500"/>
                </a:tc>
                <a:tc>
                  <a:txBody>
                    <a:bodyPr/>
                    <a:lstStyle/>
                    <a:p>
                      <a:pPr indent="0" lvl="0" marL="0" rtl="0" algn="l">
                        <a:spcBef>
                          <a:spcPts val="0"/>
                        </a:spcBef>
                        <a:spcAft>
                          <a:spcPts val="0"/>
                        </a:spcAft>
                        <a:buNone/>
                      </a:pPr>
                      <a:r>
                        <a:rPr b="1" lang="en" sz="1200">
                          <a:latin typeface="Times New Roman"/>
                          <a:ea typeface="Times New Roman"/>
                          <a:cs typeface="Times New Roman"/>
                          <a:sym typeface="Times New Roman"/>
                        </a:rPr>
                        <a:t>$112,100</a:t>
                      </a:r>
                      <a:endParaRPr b="1" sz="1200">
                        <a:latin typeface="Times New Roman"/>
                        <a:ea typeface="Times New Roman"/>
                        <a:cs typeface="Times New Roman"/>
                        <a:sym typeface="Times New Roman"/>
                      </a:endParaRPr>
                    </a:p>
                  </a:txBody>
                  <a:tcPr marT="63500" marB="63500" marR="63500" marL="63500"/>
                </a:tc>
              </a:tr>
            </a:tbl>
          </a:graphicData>
        </a:graphic>
      </p:graphicFrame>
      <p:sp>
        <p:nvSpPr>
          <p:cNvPr id="739" name="Google Shape;739;p88"/>
          <p:cNvSpPr txBox="1"/>
          <p:nvPr/>
        </p:nvSpPr>
        <p:spPr>
          <a:xfrm>
            <a:off x="457200" y="457200"/>
            <a:ext cx="30000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Assumption: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rPr lang="en" sz="1200">
                <a:latin typeface="Times New Roman"/>
                <a:ea typeface="Times New Roman"/>
                <a:cs typeface="Times New Roman"/>
                <a:sym typeface="Times New Roman"/>
              </a:rPr>
              <a:t>750 projected users of Swoop </a:t>
            </a:r>
            <a:endParaRPr sz="1200">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latin typeface="Times New Roman"/>
              <a:ea typeface="Times New Roman"/>
              <a:cs typeface="Times New Roman"/>
              <a:sym typeface="Times New Roman"/>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43" name="Shape 743"/>
        <p:cNvGrpSpPr/>
        <p:nvPr/>
      </p:nvGrpSpPr>
      <p:grpSpPr>
        <a:xfrm>
          <a:off x="0" y="0"/>
          <a:ext cx="0" cy="0"/>
          <a:chOff x="0" y="0"/>
          <a:chExt cx="0" cy="0"/>
        </a:xfrm>
      </p:grpSpPr>
      <p:sp>
        <p:nvSpPr>
          <p:cNvPr id="744" name="Google Shape;744;p89"/>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rPr lang="en" sz="3200">
                <a:solidFill>
                  <a:srgbClr val="227695"/>
                </a:solidFill>
              </a:rPr>
              <a:t>Commute Survey (</a:t>
            </a:r>
            <a:r>
              <a:rPr lang="en" sz="3200" u="sng">
                <a:solidFill>
                  <a:schemeClr val="hlink"/>
                </a:solidFill>
                <a:hlinkClick r:id="rId3"/>
              </a:rPr>
              <a:t>Access Here</a:t>
            </a:r>
            <a:r>
              <a:rPr lang="en" sz="3200">
                <a:solidFill>
                  <a:srgbClr val="227695"/>
                </a:solidFill>
              </a:rPr>
              <a:t>)</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45" name="Google Shape;745;p89"/>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46" name="Google Shape;746;p89"/>
          <p:cNvPicPr preferRelativeResize="0"/>
          <p:nvPr/>
        </p:nvPicPr>
        <p:blipFill rotWithShape="1">
          <a:blip r:embed="rId4">
            <a:alphaModFix/>
          </a:blip>
          <a:srcRect b="7186" l="26154" r="25996" t="7255"/>
          <a:stretch/>
        </p:blipFill>
        <p:spPr>
          <a:xfrm>
            <a:off x="8010928" y="54575"/>
            <a:ext cx="1086298" cy="1092601"/>
          </a:xfrm>
          <a:prstGeom prst="rect">
            <a:avLst/>
          </a:prstGeom>
          <a:noFill/>
          <a:ln>
            <a:noFill/>
          </a:ln>
        </p:spPr>
      </p:pic>
      <p:pic>
        <p:nvPicPr>
          <p:cNvPr descr="Forms response chart. Question title: Where do you live on Clifton Road?. Number of responses: 51 responses." id="747" name="Google Shape;747;p89" title="Where do you live on Clifton Road?"/>
          <p:cNvPicPr preferRelativeResize="0"/>
          <p:nvPr/>
        </p:nvPicPr>
        <p:blipFill>
          <a:blip r:embed="rId5">
            <a:alphaModFix/>
          </a:blip>
          <a:stretch>
            <a:fillRect/>
          </a:stretch>
        </p:blipFill>
        <p:spPr>
          <a:xfrm>
            <a:off x="422350" y="1147176"/>
            <a:ext cx="4253025" cy="1790100"/>
          </a:xfrm>
          <a:prstGeom prst="rect">
            <a:avLst/>
          </a:prstGeom>
          <a:noFill/>
          <a:ln>
            <a:noFill/>
          </a:ln>
        </p:spPr>
      </p:pic>
      <p:pic>
        <p:nvPicPr>
          <p:cNvPr descr="Forms response chart. Question title: What method of transportation do you use to commute to campus?&#10;. Number of responses: 51 responses." id="748" name="Google Shape;748;p89" title="What method of transportation do you use to commute to campus?&#10;"/>
          <p:cNvPicPr preferRelativeResize="0"/>
          <p:nvPr/>
        </p:nvPicPr>
        <p:blipFill>
          <a:blip r:embed="rId6">
            <a:alphaModFix/>
          </a:blip>
          <a:stretch>
            <a:fillRect/>
          </a:stretch>
        </p:blipFill>
        <p:spPr>
          <a:xfrm>
            <a:off x="422350" y="2937275"/>
            <a:ext cx="4253056" cy="1790100"/>
          </a:xfrm>
          <a:prstGeom prst="rect">
            <a:avLst/>
          </a:prstGeom>
          <a:noFill/>
          <a:ln>
            <a:noFill/>
          </a:ln>
        </p:spPr>
      </p:pic>
      <p:pic>
        <p:nvPicPr>
          <p:cNvPr descr="Forms response chart. Question title: If you drive to campus and have a parking pass, please rate your satisfaction with the ease of acquiring it and using it.. Number of responses: 24 responses." id="749" name="Google Shape;749;p89" title="If you drive to campus and have a parking pass, please rate your satisfaction with the ease of acquiring it and using it."/>
          <p:cNvPicPr preferRelativeResize="0"/>
          <p:nvPr/>
        </p:nvPicPr>
        <p:blipFill>
          <a:blip r:embed="rId7">
            <a:alphaModFix/>
          </a:blip>
          <a:stretch>
            <a:fillRect/>
          </a:stretch>
        </p:blipFill>
        <p:spPr>
          <a:xfrm>
            <a:off x="4572001" y="1147175"/>
            <a:ext cx="3521731" cy="1790101"/>
          </a:xfrm>
          <a:prstGeom prst="rect">
            <a:avLst/>
          </a:prstGeom>
          <a:noFill/>
          <a:ln>
            <a:noFill/>
          </a:ln>
        </p:spPr>
      </p:pic>
      <p:pic>
        <p:nvPicPr>
          <p:cNvPr descr="Forms response chart. Question title: If you use the shuttle system, please rate your overall satisfaction of it.. Number of responses: 26 responses." id="750" name="Google Shape;750;p89" title="If you use the shuttle system, please rate your overall satisfaction of it."/>
          <p:cNvPicPr preferRelativeResize="0"/>
          <p:nvPr/>
        </p:nvPicPr>
        <p:blipFill>
          <a:blip r:embed="rId8">
            <a:alphaModFix/>
          </a:blip>
          <a:stretch>
            <a:fillRect/>
          </a:stretch>
        </p:blipFill>
        <p:spPr>
          <a:xfrm>
            <a:off x="4514725" y="2937275"/>
            <a:ext cx="3763948" cy="1790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54" name="Shape 754"/>
        <p:cNvGrpSpPr/>
        <p:nvPr/>
      </p:nvGrpSpPr>
      <p:grpSpPr>
        <a:xfrm>
          <a:off x="0" y="0"/>
          <a:ext cx="0" cy="0"/>
          <a:chOff x="0" y="0"/>
          <a:chExt cx="0" cy="0"/>
        </a:xfrm>
      </p:grpSpPr>
      <p:sp>
        <p:nvSpPr>
          <p:cNvPr id="755" name="Google Shape;755;p90"/>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rPr lang="en" sz="3200">
                <a:solidFill>
                  <a:srgbClr val="227695"/>
                </a:solidFill>
              </a:rPr>
              <a:t>Commute Survey (</a:t>
            </a:r>
            <a:r>
              <a:rPr lang="en" sz="3200" u="sng">
                <a:solidFill>
                  <a:schemeClr val="hlink"/>
                </a:solidFill>
                <a:hlinkClick r:id="rId3"/>
              </a:rPr>
              <a:t>Access Here</a:t>
            </a:r>
            <a:r>
              <a:rPr lang="en" sz="3200">
                <a:solidFill>
                  <a:srgbClr val="227695"/>
                </a:solidFill>
              </a:rPr>
              <a:t>)</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56" name="Google Shape;756;p90"/>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57" name="Google Shape;757;p90"/>
          <p:cNvPicPr preferRelativeResize="0"/>
          <p:nvPr/>
        </p:nvPicPr>
        <p:blipFill rotWithShape="1">
          <a:blip r:embed="rId4">
            <a:alphaModFix/>
          </a:blip>
          <a:srcRect b="7186" l="26154" r="25996" t="7255"/>
          <a:stretch/>
        </p:blipFill>
        <p:spPr>
          <a:xfrm>
            <a:off x="8010928" y="54575"/>
            <a:ext cx="1086298" cy="1092601"/>
          </a:xfrm>
          <a:prstGeom prst="rect">
            <a:avLst/>
          </a:prstGeom>
          <a:noFill/>
          <a:ln>
            <a:noFill/>
          </a:ln>
        </p:spPr>
      </p:pic>
      <p:pic>
        <p:nvPicPr>
          <p:cNvPr descr="Forms response chart. Question title: What is your preferred method of transportation while commuting to campus?. Number of responses: 51 responses." id="758" name="Google Shape;758;p90" title="What is your preferred method of transportation while commuting to campus?"/>
          <p:cNvPicPr preferRelativeResize="0"/>
          <p:nvPr/>
        </p:nvPicPr>
        <p:blipFill>
          <a:blip r:embed="rId5">
            <a:alphaModFix/>
          </a:blip>
          <a:stretch>
            <a:fillRect/>
          </a:stretch>
        </p:blipFill>
        <p:spPr>
          <a:xfrm>
            <a:off x="464825" y="1147176"/>
            <a:ext cx="4264852" cy="1795074"/>
          </a:xfrm>
          <a:prstGeom prst="rect">
            <a:avLst/>
          </a:prstGeom>
          <a:noFill/>
          <a:ln>
            <a:noFill/>
          </a:ln>
        </p:spPr>
      </p:pic>
      <p:pic>
        <p:nvPicPr>
          <p:cNvPr descr="Forms response chart. Question title: How much time on average is your commute to campus?&#10;&#10;&#10;&#10;Please include time from leaving your door to arriving at your destination (i.e. parking, walk from car, etc.). Number of responses: 51 responses." id="759" name="Google Shape;759;p90" title="How much time on average is your commute to campus?&#10;&#10;&#10;&#10;Please include time from leaving your door to arriving at your destination (i.e. parking, walk from car, etc.)"/>
          <p:cNvPicPr preferRelativeResize="0"/>
          <p:nvPr/>
        </p:nvPicPr>
        <p:blipFill>
          <a:blip r:embed="rId6">
            <a:alphaModFix/>
          </a:blip>
          <a:stretch>
            <a:fillRect/>
          </a:stretch>
        </p:blipFill>
        <p:spPr>
          <a:xfrm>
            <a:off x="392562" y="2942250"/>
            <a:ext cx="3957279" cy="1795074"/>
          </a:xfrm>
          <a:prstGeom prst="rect">
            <a:avLst/>
          </a:prstGeom>
          <a:noFill/>
          <a:ln>
            <a:noFill/>
          </a:ln>
        </p:spPr>
      </p:pic>
      <p:pic>
        <p:nvPicPr>
          <p:cNvPr descr="Forms response chart. Question title: How satisfied are you with your transportation options?&#10;. Number of responses: 51 responses." id="760" name="Google Shape;760;p90" title="How satisfied are you with your transportation options?&#10;"/>
          <p:cNvPicPr preferRelativeResize="0"/>
          <p:nvPr/>
        </p:nvPicPr>
        <p:blipFill>
          <a:blip r:embed="rId7">
            <a:alphaModFix/>
          </a:blip>
          <a:stretch>
            <a:fillRect/>
          </a:stretch>
        </p:blipFill>
        <p:spPr>
          <a:xfrm>
            <a:off x="4349850" y="1127463"/>
            <a:ext cx="3857377" cy="1834507"/>
          </a:xfrm>
          <a:prstGeom prst="rect">
            <a:avLst/>
          </a:prstGeom>
          <a:noFill/>
          <a:ln>
            <a:noFill/>
          </a:ln>
        </p:spPr>
      </p:pic>
      <p:pic>
        <p:nvPicPr>
          <p:cNvPr descr="Forms response chart. Question title: How significantly do your commute logistics impact your overall satisfaction at Emory University?. Number of responses: 51 responses." id="761" name="Google Shape;761;p90" title="How significantly do your commute logistics impact your overall satisfaction at Emory University?"/>
          <p:cNvPicPr preferRelativeResize="0"/>
          <p:nvPr/>
        </p:nvPicPr>
        <p:blipFill>
          <a:blip r:embed="rId8">
            <a:alphaModFix/>
          </a:blip>
          <a:stretch>
            <a:fillRect/>
          </a:stretch>
        </p:blipFill>
        <p:spPr>
          <a:xfrm>
            <a:off x="4514725" y="2898775"/>
            <a:ext cx="3957299" cy="188203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65" name="Shape 765"/>
        <p:cNvGrpSpPr/>
        <p:nvPr/>
      </p:nvGrpSpPr>
      <p:grpSpPr>
        <a:xfrm>
          <a:off x="0" y="0"/>
          <a:ext cx="0" cy="0"/>
          <a:chOff x="0" y="0"/>
          <a:chExt cx="0" cy="0"/>
        </a:xfrm>
      </p:grpSpPr>
      <p:sp>
        <p:nvSpPr>
          <p:cNvPr id="766" name="Google Shape;766;p91"/>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rPr lang="en" sz="3200">
                <a:solidFill>
                  <a:srgbClr val="227695"/>
                </a:solidFill>
              </a:rPr>
              <a:t>Commute Survey (</a:t>
            </a:r>
            <a:r>
              <a:rPr lang="en" sz="3200" u="sng">
                <a:solidFill>
                  <a:schemeClr val="hlink"/>
                </a:solidFill>
                <a:hlinkClick r:id="rId3"/>
              </a:rPr>
              <a:t>Access Here</a:t>
            </a:r>
            <a:r>
              <a:rPr lang="en" sz="3200">
                <a:solidFill>
                  <a:srgbClr val="227695"/>
                </a:solidFill>
              </a:rPr>
              <a:t>)</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67" name="Google Shape;767;p91"/>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68" name="Google Shape;768;p91"/>
          <p:cNvPicPr preferRelativeResize="0"/>
          <p:nvPr/>
        </p:nvPicPr>
        <p:blipFill rotWithShape="1">
          <a:blip r:embed="rId4">
            <a:alphaModFix/>
          </a:blip>
          <a:srcRect b="7186" l="26154" r="25996" t="7255"/>
          <a:stretch/>
        </p:blipFill>
        <p:spPr>
          <a:xfrm>
            <a:off x="8010928" y="54575"/>
            <a:ext cx="1086298" cy="1092601"/>
          </a:xfrm>
          <a:prstGeom prst="rect">
            <a:avLst/>
          </a:prstGeom>
          <a:noFill/>
          <a:ln>
            <a:noFill/>
          </a:ln>
        </p:spPr>
      </p:pic>
      <p:sp>
        <p:nvSpPr>
          <p:cNvPr id="769" name="Google Shape;769;p91"/>
          <p:cNvSpPr txBox="1"/>
          <p:nvPr/>
        </p:nvSpPr>
        <p:spPr>
          <a:xfrm>
            <a:off x="344850" y="953100"/>
            <a:ext cx="8454300" cy="39669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1200"/>
              </a:spcBef>
              <a:spcAft>
                <a:spcPts val="0"/>
              </a:spcAft>
              <a:buNone/>
            </a:pPr>
            <a:r>
              <a:rPr b="1" i="1" lang="en" sz="1200">
                <a:solidFill>
                  <a:srgbClr val="202124"/>
                </a:solidFill>
                <a:latin typeface="Albert Sans"/>
                <a:ea typeface="Albert Sans"/>
                <a:cs typeface="Albert Sans"/>
                <a:sym typeface="Albert Sans"/>
              </a:rPr>
              <a:t>W</a:t>
            </a:r>
            <a:r>
              <a:rPr b="1" i="1" lang="en" sz="1200">
                <a:solidFill>
                  <a:srgbClr val="202124"/>
                </a:solidFill>
                <a:latin typeface="Albert Sans"/>
                <a:ea typeface="Albert Sans"/>
                <a:cs typeface="Albert Sans"/>
                <a:sym typeface="Albert Sans"/>
              </a:rPr>
              <a:t>hat would make you more satisfied with your transportation options for your commute?</a:t>
            </a:r>
            <a:endParaRPr b="1" i="1" sz="1200">
              <a:solidFill>
                <a:srgbClr val="202124"/>
              </a:solidFill>
              <a:latin typeface="Albert Sans"/>
              <a:ea typeface="Albert Sans"/>
              <a:cs typeface="Albert Sans"/>
              <a:sym typeface="Albert Sans"/>
            </a:endParaRPr>
          </a:p>
          <a:p>
            <a:pPr indent="0" lvl="0" marL="101600" marR="101600" rtl="0" algn="l">
              <a:lnSpc>
                <a:spcPct val="142857"/>
              </a:lnSpc>
              <a:spcBef>
                <a:spcPts val="1200"/>
              </a:spcBef>
              <a:spcAft>
                <a:spcPts val="0"/>
              </a:spcAft>
              <a:buNone/>
            </a:pPr>
            <a:r>
              <a:rPr lang="en" sz="1200">
                <a:solidFill>
                  <a:srgbClr val="202124"/>
                </a:solidFill>
                <a:latin typeface="Albert Sans"/>
                <a:ea typeface="Albert Sans"/>
                <a:cs typeface="Albert Sans"/>
                <a:sym typeface="Albert Sans"/>
              </a:rPr>
              <a:t>“Make the school </a:t>
            </a:r>
            <a:r>
              <a:rPr b="1" lang="en" sz="1200">
                <a:solidFill>
                  <a:srgbClr val="202124"/>
                </a:solidFill>
                <a:latin typeface="Albert Sans"/>
                <a:ea typeface="Albert Sans"/>
                <a:cs typeface="Albert Sans"/>
                <a:sym typeface="Albert Sans"/>
              </a:rPr>
              <a:t>shuttle schedule more clear</a:t>
            </a:r>
            <a:r>
              <a:rPr lang="en" sz="1200">
                <a:solidFill>
                  <a:srgbClr val="202124"/>
                </a:solidFill>
                <a:latin typeface="Albert Sans"/>
                <a:ea typeface="Albert Sans"/>
                <a:cs typeface="Albert Sans"/>
                <a:sym typeface="Albert Sans"/>
              </a:rPr>
              <a:t>” “The shuttle app is not working very well” “Getting a student </a:t>
            </a:r>
            <a:r>
              <a:rPr b="1" lang="en" sz="1200">
                <a:solidFill>
                  <a:srgbClr val="202124"/>
                </a:solidFill>
                <a:latin typeface="Albert Sans"/>
                <a:ea typeface="Albert Sans"/>
                <a:cs typeface="Albert Sans"/>
                <a:sym typeface="Albert Sans"/>
              </a:rPr>
              <a:t>parking pass for Fishburne</a:t>
            </a:r>
            <a:r>
              <a:rPr lang="en" sz="1200">
                <a:solidFill>
                  <a:srgbClr val="202124"/>
                </a:solidFill>
                <a:latin typeface="Albert Sans"/>
                <a:ea typeface="Albert Sans"/>
                <a:cs typeface="Albert Sans"/>
                <a:sym typeface="Albert Sans"/>
              </a:rPr>
              <a:t>!” “I wish we had </a:t>
            </a:r>
            <a:r>
              <a:rPr b="1" lang="en" sz="1200">
                <a:solidFill>
                  <a:srgbClr val="202124"/>
                </a:solidFill>
                <a:latin typeface="Albert Sans"/>
                <a:ea typeface="Albert Sans"/>
                <a:cs typeface="Albert Sans"/>
                <a:sym typeface="Albert Sans"/>
              </a:rPr>
              <a:t>more parking</a:t>
            </a:r>
            <a:r>
              <a:rPr lang="en" sz="1200">
                <a:solidFill>
                  <a:srgbClr val="202124"/>
                </a:solidFill>
                <a:latin typeface="Albert Sans"/>
                <a:ea typeface="Albert Sans"/>
                <a:cs typeface="Albert Sans"/>
                <a:sym typeface="Albert Sans"/>
              </a:rPr>
              <a:t> options. A majority of my classes are at the business school, and to park in Peavine and walk there takes about the same amount of time as walking from Point.” “If there was a parking lot </a:t>
            </a:r>
            <a:r>
              <a:rPr b="1" lang="en" sz="1200">
                <a:solidFill>
                  <a:srgbClr val="202124"/>
                </a:solidFill>
                <a:latin typeface="Albert Sans"/>
                <a:ea typeface="Albert Sans"/>
                <a:cs typeface="Albert Sans"/>
                <a:sym typeface="Albert Sans"/>
              </a:rPr>
              <a:t>near the business school</a:t>
            </a:r>
            <a:r>
              <a:rPr lang="en" sz="1200">
                <a:solidFill>
                  <a:srgbClr val="202124"/>
                </a:solidFill>
                <a:latin typeface="Albert Sans"/>
                <a:ea typeface="Albert Sans"/>
                <a:cs typeface="Albert Sans"/>
                <a:sym typeface="Albert Sans"/>
              </a:rPr>
              <a:t>, then i could drive and it would be easier” “Easier tracking for the shuttle” “Ability to buy a </a:t>
            </a:r>
            <a:r>
              <a:rPr b="1" lang="en" sz="1200">
                <a:solidFill>
                  <a:srgbClr val="202124"/>
                </a:solidFill>
                <a:latin typeface="Albert Sans"/>
                <a:ea typeface="Albert Sans"/>
                <a:cs typeface="Albert Sans"/>
                <a:sym typeface="Albert Sans"/>
              </a:rPr>
              <a:t>parking pass for fishburne</a:t>
            </a:r>
            <a:r>
              <a:rPr lang="en" sz="1200">
                <a:solidFill>
                  <a:srgbClr val="202124"/>
                </a:solidFill>
                <a:latin typeface="Albert Sans"/>
                <a:ea typeface="Albert Sans"/>
                <a:cs typeface="Albert Sans"/>
                <a:sym typeface="Albert Sans"/>
              </a:rPr>
              <a:t> instead” “The shuttle application is not helpful. The time shown there doesn’t match with the reality.” “</a:t>
            </a:r>
            <a:r>
              <a:rPr b="1" lang="en" sz="1200">
                <a:solidFill>
                  <a:srgbClr val="202124"/>
                </a:solidFill>
                <a:latin typeface="Albert Sans"/>
                <a:ea typeface="Albert Sans"/>
                <a:cs typeface="Albert Sans"/>
                <a:sym typeface="Albert Sans"/>
              </a:rPr>
              <a:t>More available parking spots</a:t>
            </a:r>
            <a:r>
              <a:rPr lang="en" sz="1200">
                <a:solidFill>
                  <a:srgbClr val="202124"/>
                </a:solidFill>
                <a:latin typeface="Albert Sans"/>
                <a:ea typeface="Albert Sans"/>
                <a:cs typeface="Albert Sans"/>
                <a:sym typeface="Albert Sans"/>
              </a:rPr>
              <a:t> at different places” “Fishburne parking pass” “Fishburne parking pass” “more shuttles” “</a:t>
            </a:r>
            <a:r>
              <a:rPr b="1" lang="en" sz="1200">
                <a:solidFill>
                  <a:srgbClr val="202124"/>
                </a:solidFill>
                <a:latin typeface="Albert Sans"/>
                <a:ea typeface="Albert Sans"/>
                <a:cs typeface="Albert Sans"/>
                <a:sym typeface="Albert Sans"/>
              </a:rPr>
              <a:t>Less expensive to park</a:t>
            </a:r>
            <a:r>
              <a:rPr lang="en" sz="1200">
                <a:solidFill>
                  <a:srgbClr val="202124"/>
                </a:solidFill>
                <a:latin typeface="Albert Sans"/>
                <a:ea typeface="Albert Sans"/>
                <a:cs typeface="Albert Sans"/>
                <a:sym typeface="Albert Sans"/>
              </a:rPr>
              <a:t>” “A faster more on time and more flexible option of commuting” “Better time communication/easier app for shuttles.</a:t>
            </a:r>
            <a:r>
              <a:rPr b="1" lang="en" sz="1200">
                <a:solidFill>
                  <a:srgbClr val="202124"/>
                </a:solidFill>
                <a:latin typeface="Albert Sans"/>
                <a:ea typeface="Albert Sans"/>
                <a:cs typeface="Albert Sans"/>
                <a:sym typeface="Albert Sans"/>
              </a:rPr>
              <a:t> More shuttles coming more often</a:t>
            </a:r>
            <a:r>
              <a:rPr lang="en" sz="1200">
                <a:solidFill>
                  <a:srgbClr val="202124"/>
                </a:solidFill>
                <a:latin typeface="Albert Sans"/>
                <a:ea typeface="Albert Sans"/>
                <a:cs typeface="Albert Sans"/>
                <a:sym typeface="Albert Sans"/>
              </a:rPr>
              <a:t>.” “Having a better sense of when to walk versus drive. Sometimes driving takes longer than walking or vice versa because of parking.” “</a:t>
            </a:r>
            <a:r>
              <a:rPr b="1" lang="en" sz="1200">
                <a:solidFill>
                  <a:srgbClr val="202124"/>
                </a:solidFill>
                <a:latin typeface="Albert Sans"/>
                <a:ea typeface="Albert Sans"/>
                <a:cs typeface="Albert Sans"/>
                <a:sym typeface="Albert Sans"/>
              </a:rPr>
              <a:t>More availability for parking</a:t>
            </a:r>
            <a:r>
              <a:rPr lang="en" sz="1200">
                <a:solidFill>
                  <a:srgbClr val="202124"/>
                </a:solidFill>
                <a:latin typeface="Albert Sans"/>
                <a:ea typeface="Albert Sans"/>
                <a:cs typeface="Albert Sans"/>
                <a:sym typeface="Albert Sans"/>
              </a:rPr>
              <a:t>, I wasn’t able to get a parking pass the whole first couple weeks of school all because I didn’t get it in the summer. The passes filled up weeks after they opened. As an athlete and worker at the PE center, i emailed the admin and </a:t>
            </a:r>
            <a:r>
              <a:rPr b="1" lang="en" sz="1200">
                <a:solidFill>
                  <a:srgbClr val="202124"/>
                </a:solidFill>
                <a:latin typeface="Albert Sans"/>
                <a:ea typeface="Albert Sans"/>
                <a:cs typeface="Albert Sans"/>
                <a:sym typeface="Albert Sans"/>
              </a:rPr>
              <a:t>they still didn’t help</a:t>
            </a:r>
            <a:r>
              <a:rPr lang="en" sz="1200">
                <a:solidFill>
                  <a:srgbClr val="202124"/>
                </a:solidFill>
                <a:latin typeface="Albert Sans"/>
                <a:ea typeface="Albert Sans"/>
                <a:cs typeface="Albert Sans"/>
                <a:sym typeface="Albert Sans"/>
              </a:rPr>
              <a:t>.” “less traffic jam” “Easier way to find shuttle times and locations” “Easier to navigate shuttle” “</a:t>
            </a:r>
            <a:r>
              <a:rPr b="1" lang="en" sz="1200">
                <a:solidFill>
                  <a:srgbClr val="202124"/>
                </a:solidFill>
                <a:latin typeface="Albert Sans"/>
                <a:ea typeface="Albert Sans"/>
                <a:cs typeface="Albert Sans"/>
                <a:sym typeface="Albert Sans"/>
              </a:rPr>
              <a:t>Quicker options</a:t>
            </a:r>
            <a:r>
              <a:rPr lang="en" sz="1200">
                <a:solidFill>
                  <a:srgbClr val="202124"/>
                </a:solidFill>
                <a:latin typeface="Albert Sans"/>
                <a:ea typeface="Albert Sans"/>
                <a:cs typeface="Albert Sans"/>
                <a:sym typeface="Albert Sans"/>
              </a:rPr>
              <a:t> that were regularly available”</a:t>
            </a:r>
            <a:endParaRPr sz="1200">
              <a:solidFill>
                <a:srgbClr val="202124"/>
              </a:solidFill>
              <a:latin typeface="Albert Sans"/>
              <a:ea typeface="Albert Sans"/>
              <a:cs typeface="Albert Sans"/>
              <a:sym typeface="Albert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73" name="Shape 773"/>
        <p:cNvGrpSpPr/>
        <p:nvPr/>
      </p:nvGrpSpPr>
      <p:grpSpPr>
        <a:xfrm>
          <a:off x="0" y="0"/>
          <a:ext cx="0" cy="0"/>
          <a:chOff x="0" y="0"/>
          <a:chExt cx="0" cy="0"/>
        </a:xfrm>
      </p:grpSpPr>
      <p:sp>
        <p:nvSpPr>
          <p:cNvPr id="774" name="Google Shape;774;p92"/>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rPr lang="en" sz="3200">
                <a:solidFill>
                  <a:srgbClr val="227695"/>
                </a:solidFill>
              </a:rPr>
              <a:t>Focus Group</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75" name="Google Shape;775;p92"/>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6" name="Google Shape;776;p92"/>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pic>
        <p:nvPicPr>
          <p:cNvPr id="777" name="Google Shape;777;p92"/>
          <p:cNvPicPr preferRelativeResize="0"/>
          <p:nvPr/>
        </p:nvPicPr>
        <p:blipFill>
          <a:blip r:embed="rId4">
            <a:alphaModFix/>
          </a:blip>
          <a:stretch>
            <a:fillRect/>
          </a:stretch>
        </p:blipFill>
        <p:spPr>
          <a:xfrm>
            <a:off x="491439" y="959200"/>
            <a:ext cx="3999325" cy="3714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81" name="Shape 781"/>
        <p:cNvGrpSpPr/>
        <p:nvPr/>
      </p:nvGrpSpPr>
      <p:grpSpPr>
        <a:xfrm>
          <a:off x="0" y="0"/>
          <a:ext cx="0" cy="0"/>
          <a:chOff x="0" y="0"/>
          <a:chExt cx="0" cy="0"/>
        </a:xfrm>
      </p:grpSpPr>
      <p:sp>
        <p:nvSpPr>
          <p:cNvPr id="782" name="Google Shape;782;p93"/>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rPr lang="en" sz="3200">
                <a:solidFill>
                  <a:srgbClr val="227695"/>
                </a:solidFill>
              </a:rPr>
              <a:t>Focus Group</a:t>
            </a:r>
            <a:endParaRPr sz="3200">
              <a:solidFill>
                <a:srgbClr val="227695"/>
              </a:solidFill>
            </a:endParaRPr>
          </a:p>
          <a:p>
            <a:pPr indent="0" lvl="0" marL="0" rtl="0" algn="l">
              <a:spcBef>
                <a:spcPts val="0"/>
              </a:spcBef>
              <a:spcAft>
                <a:spcPts val="0"/>
              </a:spcAft>
              <a:buNone/>
            </a:pPr>
            <a:r>
              <a:t/>
            </a:r>
            <a:endParaRPr sz="3200">
              <a:solidFill>
                <a:srgbClr val="227695"/>
              </a:solidFill>
            </a:endParaRPr>
          </a:p>
          <a:p>
            <a:pPr indent="0" lvl="0" marL="0" rtl="0" algn="l">
              <a:spcBef>
                <a:spcPts val="0"/>
              </a:spcBef>
              <a:spcAft>
                <a:spcPts val="0"/>
              </a:spcAft>
              <a:buNone/>
            </a:pPr>
            <a:r>
              <a:t/>
            </a:r>
            <a:endParaRPr sz="3200">
              <a:solidFill>
                <a:srgbClr val="227695"/>
              </a:solidFill>
            </a:endParaRPr>
          </a:p>
        </p:txBody>
      </p:sp>
      <p:sp>
        <p:nvSpPr>
          <p:cNvPr id="783" name="Google Shape;783;p93"/>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84" name="Google Shape;784;p93"/>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pic>
        <p:nvPicPr>
          <p:cNvPr id="785" name="Google Shape;785;p93"/>
          <p:cNvPicPr preferRelativeResize="0"/>
          <p:nvPr/>
        </p:nvPicPr>
        <p:blipFill>
          <a:blip r:embed="rId4">
            <a:alphaModFix/>
          </a:blip>
          <a:stretch>
            <a:fillRect/>
          </a:stretch>
        </p:blipFill>
        <p:spPr>
          <a:xfrm>
            <a:off x="4408713" y="1223675"/>
            <a:ext cx="4171675" cy="1855099"/>
          </a:xfrm>
          <a:prstGeom prst="rect">
            <a:avLst/>
          </a:prstGeom>
          <a:noFill/>
          <a:ln>
            <a:noFill/>
          </a:ln>
        </p:spPr>
      </p:pic>
      <p:pic>
        <p:nvPicPr>
          <p:cNvPr id="786" name="Google Shape;786;p93"/>
          <p:cNvPicPr preferRelativeResize="0"/>
          <p:nvPr/>
        </p:nvPicPr>
        <p:blipFill>
          <a:blip r:embed="rId5">
            <a:alphaModFix/>
          </a:blip>
          <a:stretch>
            <a:fillRect/>
          </a:stretch>
        </p:blipFill>
        <p:spPr>
          <a:xfrm>
            <a:off x="449063" y="1223675"/>
            <a:ext cx="3791874" cy="30476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90" name="Shape 790"/>
        <p:cNvGrpSpPr/>
        <p:nvPr/>
      </p:nvGrpSpPr>
      <p:grpSpPr>
        <a:xfrm>
          <a:off x="0" y="0"/>
          <a:ext cx="0" cy="0"/>
          <a:chOff x="0" y="0"/>
          <a:chExt cx="0" cy="0"/>
        </a:xfrm>
      </p:grpSpPr>
      <p:sp>
        <p:nvSpPr>
          <p:cNvPr id="791" name="Google Shape;791;p94"/>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Sources</a:t>
            </a:r>
            <a:endParaRPr sz="3200">
              <a:solidFill>
                <a:srgbClr val="227695"/>
              </a:solidFill>
            </a:endParaRPr>
          </a:p>
        </p:txBody>
      </p:sp>
      <p:sp>
        <p:nvSpPr>
          <p:cNvPr id="792" name="Google Shape;792;p94"/>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93" name="Google Shape;793;p94"/>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794" name="Google Shape;794;p94"/>
          <p:cNvSpPr txBox="1"/>
          <p:nvPr/>
        </p:nvSpPr>
        <p:spPr>
          <a:xfrm>
            <a:off x="707300" y="1480625"/>
            <a:ext cx="7742400" cy="1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Albert Sans"/>
                <a:ea typeface="Albert Sans"/>
                <a:cs typeface="Albert Sans"/>
                <a:sym typeface="Albert Sans"/>
              </a:rPr>
              <a:t>Emory Campus Services</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rPr lang="en" sz="1500" u="sng">
                <a:solidFill>
                  <a:schemeClr val="accent6"/>
                </a:solidFill>
                <a:latin typeface="Albert Sans"/>
                <a:ea typeface="Albert Sans"/>
                <a:cs typeface="Albert Sans"/>
                <a:sym typeface="Albert Sans"/>
                <a:hlinkClick r:id="rId4">
                  <a:extLst>
                    <a:ext uri="{A12FA001-AC4F-418D-AE19-62706E023703}">
                      <ahyp:hlinkClr val="tx"/>
                    </a:ext>
                  </a:extLst>
                </a:hlinkClick>
              </a:rPr>
              <a:t>https://outdoordoer.com/how-much-does-it-cost-to-build-a-commercial-zip-line/</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rPr lang="en" sz="1500" u="sng">
                <a:solidFill>
                  <a:schemeClr val="accent6"/>
                </a:solidFill>
                <a:latin typeface="Albert Sans"/>
                <a:ea typeface="Albert Sans"/>
                <a:cs typeface="Albert Sans"/>
                <a:sym typeface="Albert Sans"/>
                <a:hlinkClick r:id="rId5">
                  <a:extLst>
                    <a:ext uri="{A12FA001-AC4F-418D-AE19-62706E023703}">
                      <ahyp:hlinkClr val="tx"/>
                    </a:ext>
                  </a:extLst>
                </a:hlinkClick>
              </a:rPr>
              <a:t>https://adventureparkinsider.com/article/state-of-the-industry-preliminary-report/</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rPr lang="en" sz="1500" u="sng">
                <a:solidFill>
                  <a:schemeClr val="hlink"/>
                </a:solidFill>
                <a:latin typeface="Albert Sans"/>
                <a:ea typeface="Albert Sans"/>
                <a:cs typeface="Albert Sans"/>
                <a:sym typeface="Albert Sans"/>
                <a:hlinkClick r:id="rId6"/>
              </a:rPr>
              <a:t>https://starshipdeliveries.com/campus/</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rPr lang="en" sz="1500" u="sng">
                <a:solidFill>
                  <a:schemeClr val="hlink"/>
                </a:solidFill>
                <a:latin typeface="Albert Sans"/>
                <a:ea typeface="Albert Sans"/>
                <a:cs typeface="Albert Sans"/>
                <a:sym typeface="Albert Sans"/>
                <a:hlinkClick r:id="rId7"/>
              </a:rPr>
              <a:t>https://www.forbes.com/sites/greggardner/2022/02/16/starship-technologies-expands-robot-grocery-delivery-to-second-northern-california-store/</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t/>
            </a:r>
            <a:endParaRPr sz="1500">
              <a:solidFill>
                <a:schemeClr val="dk2"/>
              </a:solidFill>
              <a:latin typeface="Albert Sans"/>
              <a:ea typeface="Albert Sans"/>
              <a:cs typeface="Albert Sans"/>
              <a:sym typeface="Albert Sans"/>
            </a:endParaRPr>
          </a:p>
          <a:p>
            <a:pPr indent="0" lvl="0" marL="0" rtl="0" algn="l">
              <a:spcBef>
                <a:spcPts val="0"/>
              </a:spcBef>
              <a:spcAft>
                <a:spcPts val="0"/>
              </a:spcAft>
              <a:buNone/>
            </a:pPr>
            <a:r>
              <a:t/>
            </a:r>
            <a:endParaRPr sz="1500">
              <a:solidFill>
                <a:schemeClr val="dk2"/>
              </a:solidFill>
              <a:latin typeface="Albert Sans"/>
              <a:ea typeface="Albert Sans"/>
              <a:cs typeface="Albert Sans"/>
              <a:sym typeface="Albert Sans"/>
            </a:endParaRPr>
          </a:p>
          <a:p>
            <a:pPr indent="0" lvl="0" marL="0" rtl="0" algn="l">
              <a:spcBef>
                <a:spcPts val="0"/>
              </a:spcBef>
              <a:spcAft>
                <a:spcPts val="0"/>
              </a:spcAft>
              <a:buClr>
                <a:schemeClr val="dk2"/>
              </a:buClr>
              <a:buSzPts val="1100"/>
              <a:buFont typeface="Arial"/>
              <a:buNone/>
            </a:pPr>
            <a:r>
              <a:t/>
            </a:r>
            <a:endParaRPr sz="1500">
              <a:solidFill>
                <a:schemeClr val="dk2"/>
              </a:solidFill>
              <a:latin typeface="Albert Sans"/>
              <a:ea typeface="Albert Sans"/>
              <a:cs typeface="Albert Sans"/>
              <a:sym typeface="Albert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798" name="Shape 798"/>
        <p:cNvGrpSpPr/>
        <p:nvPr/>
      </p:nvGrpSpPr>
      <p:grpSpPr>
        <a:xfrm>
          <a:off x="0" y="0"/>
          <a:ext cx="0" cy="0"/>
          <a:chOff x="0" y="0"/>
          <a:chExt cx="0" cy="0"/>
        </a:xfrm>
      </p:grpSpPr>
      <p:sp>
        <p:nvSpPr>
          <p:cNvPr id="799" name="Google Shape;799;p95"/>
          <p:cNvSpPr txBox="1"/>
          <p:nvPr>
            <p:ph type="title"/>
          </p:nvPr>
        </p:nvSpPr>
        <p:spPr>
          <a:xfrm>
            <a:off x="309950" y="54575"/>
            <a:ext cx="7742400" cy="810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Behind the Scenes</a:t>
            </a:r>
            <a:endParaRPr sz="3200">
              <a:solidFill>
                <a:srgbClr val="227695"/>
              </a:solidFill>
            </a:endParaRPr>
          </a:p>
        </p:txBody>
      </p:sp>
      <p:sp>
        <p:nvSpPr>
          <p:cNvPr id="800" name="Google Shape;800;p95"/>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01" name="Google Shape;801;p95"/>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pic>
        <p:nvPicPr>
          <p:cNvPr id="802" name="Google Shape;802;p95"/>
          <p:cNvPicPr preferRelativeResize="0"/>
          <p:nvPr/>
        </p:nvPicPr>
        <p:blipFill>
          <a:blip r:embed="rId4">
            <a:alphaModFix/>
          </a:blip>
          <a:stretch>
            <a:fillRect/>
          </a:stretch>
        </p:blipFill>
        <p:spPr>
          <a:xfrm>
            <a:off x="331675" y="1330562"/>
            <a:ext cx="2889857" cy="3159700"/>
          </a:xfrm>
          <a:prstGeom prst="rect">
            <a:avLst/>
          </a:prstGeom>
          <a:noFill/>
          <a:ln>
            <a:noFill/>
          </a:ln>
        </p:spPr>
      </p:pic>
      <p:pic>
        <p:nvPicPr>
          <p:cNvPr id="803" name="Google Shape;803;p95"/>
          <p:cNvPicPr preferRelativeResize="0"/>
          <p:nvPr/>
        </p:nvPicPr>
        <p:blipFill>
          <a:blip r:embed="rId5">
            <a:alphaModFix/>
          </a:blip>
          <a:stretch>
            <a:fillRect/>
          </a:stretch>
        </p:blipFill>
        <p:spPr>
          <a:xfrm>
            <a:off x="3619463" y="864867"/>
            <a:ext cx="2222075" cy="1671083"/>
          </a:xfrm>
          <a:prstGeom prst="rect">
            <a:avLst/>
          </a:prstGeom>
          <a:noFill/>
          <a:ln>
            <a:noFill/>
          </a:ln>
        </p:spPr>
      </p:pic>
      <p:pic>
        <p:nvPicPr>
          <p:cNvPr id="804" name="Google Shape;804;p95"/>
          <p:cNvPicPr preferRelativeResize="0"/>
          <p:nvPr/>
        </p:nvPicPr>
        <p:blipFill>
          <a:blip r:embed="rId6">
            <a:alphaModFix/>
          </a:blip>
          <a:stretch>
            <a:fillRect/>
          </a:stretch>
        </p:blipFill>
        <p:spPr>
          <a:xfrm>
            <a:off x="6239475" y="1306813"/>
            <a:ext cx="2405399" cy="3207199"/>
          </a:xfrm>
          <a:prstGeom prst="rect">
            <a:avLst/>
          </a:prstGeom>
          <a:noFill/>
          <a:ln>
            <a:noFill/>
          </a:ln>
        </p:spPr>
      </p:pic>
      <p:pic>
        <p:nvPicPr>
          <p:cNvPr id="805" name="Google Shape;805;p95"/>
          <p:cNvPicPr preferRelativeResize="0"/>
          <p:nvPr/>
        </p:nvPicPr>
        <p:blipFill>
          <a:blip r:embed="rId7">
            <a:alphaModFix/>
          </a:blip>
          <a:stretch>
            <a:fillRect/>
          </a:stretch>
        </p:blipFill>
        <p:spPr>
          <a:xfrm>
            <a:off x="3977044" y="2746725"/>
            <a:ext cx="1629956" cy="21732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485" name="Shape 485"/>
        <p:cNvGrpSpPr/>
        <p:nvPr/>
      </p:nvGrpSpPr>
      <p:grpSpPr>
        <a:xfrm>
          <a:off x="0" y="0"/>
          <a:ext cx="0" cy="0"/>
          <a:chOff x="0" y="0"/>
          <a:chExt cx="0" cy="0"/>
        </a:xfrm>
      </p:grpSpPr>
      <p:pic>
        <p:nvPicPr>
          <p:cNvPr id="486" name="Google Shape;486;p69"/>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487" name="Google Shape;487;p69"/>
          <p:cNvSpPr txBox="1"/>
          <p:nvPr>
            <p:ph type="title"/>
          </p:nvPr>
        </p:nvSpPr>
        <p:spPr>
          <a:xfrm>
            <a:off x="464825" y="169025"/>
            <a:ext cx="65910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The Problem</a:t>
            </a:r>
            <a:endParaRPr sz="3200">
              <a:solidFill>
                <a:srgbClr val="227695"/>
              </a:solidFill>
            </a:endParaRPr>
          </a:p>
        </p:txBody>
      </p:sp>
      <p:sp>
        <p:nvSpPr>
          <p:cNvPr id="488" name="Google Shape;488;p69"/>
          <p:cNvSpPr txBox="1"/>
          <p:nvPr/>
        </p:nvSpPr>
        <p:spPr>
          <a:xfrm>
            <a:off x="696913" y="3589775"/>
            <a:ext cx="1596600" cy="8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Albert Sans"/>
                <a:ea typeface="Albert Sans"/>
                <a:cs typeface="Albert Sans"/>
                <a:sym typeface="Albert Sans"/>
              </a:rPr>
              <a:t> </a:t>
            </a:r>
            <a:r>
              <a:rPr lang="en">
                <a:solidFill>
                  <a:schemeClr val="dk2"/>
                </a:solidFill>
                <a:latin typeface="Albert Sans Light"/>
                <a:ea typeface="Albert Sans Light"/>
                <a:cs typeface="Albert Sans Light"/>
                <a:sym typeface="Albert Sans Light"/>
              </a:rPr>
              <a:t>of students take </a:t>
            </a:r>
            <a:r>
              <a:rPr lang="en">
                <a:solidFill>
                  <a:schemeClr val="dk2"/>
                </a:solidFill>
                <a:latin typeface="Albert Sans Light"/>
                <a:ea typeface="Albert Sans Light"/>
                <a:cs typeface="Albert Sans Light"/>
                <a:sym typeface="Albert Sans Light"/>
              </a:rPr>
              <a:t>the</a:t>
            </a:r>
            <a:r>
              <a:rPr lang="en">
                <a:solidFill>
                  <a:schemeClr val="dk2"/>
                </a:solidFill>
                <a:latin typeface="Albert Sans Light"/>
                <a:ea typeface="Albert Sans Light"/>
                <a:cs typeface="Albert Sans Light"/>
                <a:sym typeface="Albert Sans Light"/>
              </a:rPr>
              <a:t> shuttle or walk regularly</a:t>
            </a:r>
            <a:endParaRPr>
              <a:solidFill>
                <a:schemeClr val="dk2"/>
              </a:solidFill>
              <a:latin typeface="Albert Sans Light"/>
              <a:ea typeface="Albert Sans Light"/>
              <a:cs typeface="Albert Sans Light"/>
              <a:sym typeface="Albert Sans Light"/>
            </a:endParaRPr>
          </a:p>
        </p:txBody>
      </p:sp>
      <p:sp>
        <p:nvSpPr>
          <p:cNvPr id="489" name="Google Shape;489;p69"/>
          <p:cNvSpPr/>
          <p:nvPr/>
        </p:nvSpPr>
        <p:spPr>
          <a:xfrm>
            <a:off x="612478" y="1844663"/>
            <a:ext cx="1765500" cy="1701000"/>
          </a:xfrm>
          <a:prstGeom prst="roundRect">
            <a:avLst>
              <a:gd fmla="val 50000" name="adj"/>
            </a:avLst>
          </a:prstGeom>
          <a:solidFill>
            <a:srgbClr val="0B5394"/>
          </a:solidFill>
          <a:ln cap="flat" cmpd="sng" w="19050">
            <a:solidFill>
              <a:srgbClr val="F6F5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6F5EC"/>
                </a:solidFill>
                <a:latin typeface="Inter"/>
                <a:ea typeface="Inter"/>
                <a:cs typeface="Inter"/>
                <a:sym typeface="Inter"/>
              </a:rPr>
              <a:t>60%</a:t>
            </a:r>
            <a:endParaRPr sz="2500">
              <a:solidFill>
                <a:srgbClr val="F6F5EC"/>
              </a:solidFill>
              <a:latin typeface="Inter"/>
              <a:ea typeface="Inter"/>
              <a:cs typeface="Inter"/>
              <a:sym typeface="Inter"/>
            </a:endParaRPr>
          </a:p>
        </p:txBody>
      </p:sp>
      <p:sp>
        <p:nvSpPr>
          <p:cNvPr id="490" name="Google Shape;490;p69"/>
          <p:cNvSpPr txBox="1"/>
          <p:nvPr/>
        </p:nvSpPr>
        <p:spPr>
          <a:xfrm>
            <a:off x="4835892" y="3589725"/>
            <a:ext cx="1523400" cy="10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Albert Sans Light"/>
                <a:ea typeface="Albert Sans Light"/>
                <a:cs typeface="Albert Sans Light"/>
                <a:sym typeface="Albert Sans Light"/>
              </a:rPr>
              <a:t>of students rate transportation satisfaction at 5 or below </a:t>
            </a:r>
            <a:endParaRPr>
              <a:solidFill>
                <a:schemeClr val="dk2"/>
              </a:solidFill>
              <a:latin typeface="Albert Sans Light"/>
              <a:ea typeface="Albert Sans Light"/>
              <a:cs typeface="Albert Sans Light"/>
              <a:sym typeface="Albert Sans Light"/>
            </a:endParaRPr>
          </a:p>
        </p:txBody>
      </p:sp>
      <p:sp>
        <p:nvSpPr>
          <p:cNvPr id="491" name="Google Shape;491;p69"/>
          <p:cNvSpPr/>
          <p:nvPr/>
        </p:nvSpPr>
        <p:spPr>
          <a:xfrm>
            <a:off x="4714844" y="1844638"/>
            <a:ext cx="1765500" cy="1701000"/>
          </a:xfrm>
          <a:prstGeom prst="roundRect">
            <a:avLst>
              <a:gd fmla="val 50000" name="adj"/>
            </a:avLst>
          </a:prstGeom>
          <a:solidFill>
            <a:srgbClr val="6FA8DC"/>
          </a:solidFill>
          <a:ln cap="flat" cmpd="sng" w="19050">
            <a:solidFill>
              <a:srgbClr val="F6F5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6F5EC"/>
                </a:solidFill>
                <a:latin typeface="Inter"/>
                <a:ea typeface="Inter"/>
                <a:cs typeface="Inter"/>
                <a:sym typeface="Inter"/>
              </a:rPr>
              <a:t>53.8</a:t>
            </a:r>
            <a:r>
              <a:rPr lang="en" sz="2500">
                <a:solidFill>
                  <a:srgbClr val="F6F5EC"/>
                </a:solidFill>
                <a:latin typeface="Inter"/>
                <a:ea typeface="Inter"/>
                <a:cs typeface="Inter"/>
                <a:sym typeface="Inter"/>
              </a:rPr>
              <a:t>%</a:t>
            </a:r>
            <a:endParaRPr sz="2500">
              <a:solidFill>
                <a:srgbClr val="F6F5EC"/>
              </a:solidFill>
              <a:latin typeface="Inter"/>
              <a:ea typeface="Inter"/>
              <a:cs typeface="Inter"/>
              <a:sym typeface="Inter"/>
            </a:endParaRPr>
          </a:p>
        </p:txBody>
      </p:sp>
      <p:sp>
        <p:nvSpPr>
          <p:cNvPr id="492" name="Google Shape;492;p69"/>
          <p:cNvSpPr txBox="1"/>
          <p:nvPr/>
        </p:nvSpPr>
        <p:spPr>
          <a:xfrm>
            <a:off x="6637013" y="3589675"/>
            <a:ext cx="2023500" cy="103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Albert Sans Light"/>
                <a:ea typeface="Albert Sans Light"/>
                <a:cs typeface="Albert Sans Light"/>
                <a:sym typeface="Albert Sans Light"/>
              </a:rPr>
              <a:t>of students indicate that transportation logistics impacts campus experience</a:t>
            </a:r>
            <a:endParaRPr>
              <a:solidFill>
                <a:schemeClr val="dk2"/>
              </a:solidFill>
              <a:latin typeface="Albert Sans Light"/>
              <a:ea typeface="Albert Sans Light"/>
              <a:cs typeface="Albert Sans Light"/>
              <a:sym typeface="Albert Sans Light"/>
            </a:endParaRPr>
          </a:p>
        </p:txBody>
      </p:sp>
      <p:sp>
        <p:nvSpPr>
          <p:cNvPr id="493" name="Google Shape;493;p69"/>
          <p:cNvSpPr/>
          <p:nvPr/>
        </p:nvSpPr>
        <p:spPr>
          <a:xfrm>
            <a:off x="6766028" y="1844625"/>
            <a:ext cx="1765500" cy="1701000"/>
          </a:xfrm>
          <a:prstGeom prst="roundRect">
            <a:avLst>
              <a:gd fmla="val 50000" name="adj"/>
            </a:avLst>
          </a:prstGeom>
          <a:solidFill>
            <a:srgbClr val="9FC5E8"/>
          </a:solidFill>
          <a:ln cap="flat" cmpd="sng" w="19050">
            <a:solidFill>
              <a:srgbClr val="F6F5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6F5EC"/>
                </a:solidFill>
                <a:latin typeface="Inter"/>
                <a:ea typeface="Inter"/>
                <a:cs typeface="Inter"/>
                <a:sym typeface="Inter"/>
              </a:rPr>
              <a:t>42</a:t>
            </a:r>
            <a:r>
              <a:rPr lang="en" sz="2500">
                <a:solidFill>
                  <a:srgbClr val="F6F5EC"/>
                </a:solidFill>
                <a:latin typeface="Inter"/>
                <a:ea typeface="Inter"/>
                <a:cs typeface="Inter"/>
                <a:sym typeface="Inter"/>
              </a:rPr>
              <a:t>%</a:t>
            </a:r>
            <a:endParaRPr sz="2500">
              <a:solidFill>
                <a:srgbClr val="F6F5EC"/>
              </a:solidFill>
              <a:latin typeface="Inter"/>
              <a:ea typeface="Inter"/>
              <a:cs typeface="Inter"/>
              <a:sym typeface="Inter"/>
            </a:endParaRPr>
          </a:p>
        </p:txBody>
      </p:sp>
      <p:sp>
        <p:nvSpPr>
          <p:cNvPr id="494" name="Google Shape;494;p69"/>
          <p:cNvSpPr txBox="1"/>
          <p:nvPr/>
        </p:nvSpPr>
        <p:spPr>
          <a:xfrm>
            <a:off x="2694871" y="3589775"/>
            <a:ext cx="1713900" cy="86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2"/>
                </a:solidFill>
                <a:latin typeface="Albert Sans Light"/>
                <a:ea typeface="Albert Sans Light"/>
                <a:cs typeface="Albert Sans Light"/>
                <a:sym typeface="Albert Sans Light"/>
              </a:rPr>
              <a:t> of students report a </a:t>
            </a:r>
            <a:r>
              <a:rPr lang="en">
                <a:solidFill>
                  <a:schemeClr val="dk2"/>
                </a:solidFill>
                <a:latin typeface="Albert Sans Light"/>
                <a:ea typeface="Albert Sans Light"/>
                <a:cs typeface="Albert Sans Light"/>
                <a:sym typeface="Albert Sans Light"/>
              </a:rPr>
              <a:t>commute</a:t>
            </a:r>
            <a:r>
              <a:rPr lang="en">
                <a:solidFill>
                  <a:schemeClr val="dk2"/>
                </a:solidFill>
                <a:latin typeface="Albert Sans Light"/>
                <a:ea typeface="Albert Sans Light"/>
                <a:cs typeface="Albert Sans Light"/>
                <a:sym typeface="Albert Sans Light"/>
              </a:rPr>
              <a:t> time of 15-20 minutes</a:t>
            </a:r>
            <a:endParaRPr>
              <a:solidFill>
                <a:schemeClr val="dk2"/>
              </a:solidFill>
              <a:latin typeface="Albert Sans Light"/>
              <a:ea typeface="Albert Sans Light"/>
              <a:cs typeface="Albert Sans Light"/>
              <a:sym typeface="Albert Sans Light"/>
            </a:endParaRPr>
          </a:p>
        </p:txBody>
      </p:sp>
      <p:sp>
        <p:nvSpPr>
          <p:cNvPr id="495" name="Google Shape;495;p69"/>
          <p:cNvSpPr/>
          <p:nvPr/>
        </p:nvSpPr>
        <p:spPr>
          <a:xfrm>
            <a:off x="2663661" y="1844663"/>
            <a:ext cx="1765500" cy="1701000"/>
          </a:xfrm>
          <a:prstGeom prst="roundRect">
            <a:avLst>
              <a:gd fmla="val 50000" name="adj"/>
            </a:avLst>
          </a:prstGeom>
          <a:solidFill>
            <a:srgbClr val="3D85C6"/>
          </a:solidFill>
          <a:ln cap="flat" cmpd="sng" w="19050">
            <a:solidFill>
              <a:srgbClr val="F6F5E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F6F5EC"/>
                </a:solidFill>
                <a:latin typeface="Inter"/>
                <a:ea typeface="Inter"/>
                <a:cs typeface="Inter"/>
                <a:sym typeface="Inter"/>
              </a:rPr>
              <a:t>50</a:t>
            </a:r>
            <a:r>
              <a:rPr lang="en" sz="2500">
                <a:solidFill>
                  <a:srgbClr val="F6F5EC"/>
                </a:solidFill>
                <a:latin typeface="Inter"/>
                <a:ea typeface="Inter"/>
                <a:cs typeface="Inter"/>
                <a:sym typeface="Inter"/>
              </a:rPr>
              <a:t>%</a:t>
            </a:r>
            <a:endParaRPr sz="2500">
              <a:solidFill>
                <a:srgbClr val="F6F5EC"/>
              </a:solidFill>
              <a:latin typeface="Inter"/>
              <a:ea typeface="Inter"/>
              <a:cs typeface="Inter"/>
              <a:sym typeface="Inter"/>
            </a:endParaRPr>
          </a:p>
        </p:txBody>
      </p:sp>
      <p:sp>
        <p:nvSpPr>
          <p:cNvPr id="496" name="Google Shape;496;p69"/>
          <p:cNvSpPr txBox="1"/>
          <p:nvPr/>
        </p:nvSpPr>
        <p:spPr>
          <a:xfrm>
            <a:off x="427350" y="1147175"/>
            <a:ext cx="8289300" cy="653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000"/>
              </a:spcAft>
              <a:buNone/>
            </a:pPr>
            <a:r>
              <a:rPr b="1" lang="en" sz="2000">
                <a:solidFill>
                  <a:srgbClr val="023143"/>
                </a:solidFill>
                <a:latin typeface="Albert Sans"/>
                <a:ea typeface="Albert Sans"/>
                <a:cs typeface="Albert Sans"/>
                <a:sym typeface="Albert Sans"/>
              </a:rPr>
              <a:t>Students are Frustrated by Transportation at Emory.</a:t>
            </a:r>
            <a:endParaRPr sz="2000">
              <a:solidFill>
                <a:srgbClr val="023143"/>
              </a:solidFill>
              <a:latin typeface="Albert Sans"/>
              <a:ea typeface="Albert Sans"/>
              <a:cs typeface="Albert Sans"/>
              <a:sym typeface="Albert Sans"/>
            </a:endParaRPr>
          </a:p>
        </p:txBody>
      </p:sp>
      <p:sp>
        <p:nvSpPr>
          <p:cNvPr id="497" name="Google Shape;497;p69"/>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01" name="Shape 501"/>
        <p:cNvGrpSpPr/>
        <p:nvPr/>
      </p:nvGrpSpPr>
      <p:grpSpPr>
        <a:xfrm>
          <a:off x="0" y="0"/>
          <a:ext cx="0" cy="0"/>
          <a:chOff x="0" y="0"/>
          <a:chExt cx="0" cy="0"/>
        </a:xfrm>
      </p:grpSpPr>
      <p:sp>
        <p:nvSpPr>
          <p:cNvPr id="502" name="Google Shape;502;p70"/>
          <p:cNvSpPr txBox="1"/>
          <p:nvPr>
            <p:ph type="title"/>
          </p:nvPr>
        </p:nvSpPr>
        <p:spPr>
          <a:xfrm>
            <a:off x="530175" y="223500"/>
            <a:ext cx="62481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The Solution - Swoop</a:t>
            </a:r>
            <a:endParaRPr sz="3200">
              <a:solidFill>
                <a:srgbClr val="227695"/>
              </a:solidFill>
            </a:endParaRPr>
          </a:p>
        </p:txBody>
      </p:sp>
      <p:sp>
        <p:nvSpPr>
          <p:cNvPr id="503" name="Google Shape;503;p70"/>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04" name="Google Shape;504;p70"/>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505" name="Google Shape;505;p70"/>
          <p:cNvSpPr/>
          <p:nvPr/>
        </p:nvSpPr>
        <p:spPr>
          <a:xfrm>
            <a:off x="3445500" y="3596826"/>
            <a:ext cx="2253000" cy="970500"/>
          </a:xfrm>
          <a:prstGeom prst="roundRect">
            <a:avLst>
              <a:gd fmla="val 50000" name="adj"/>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lt1"/>
                </a:solidFill>
                <a:latin typeface="Albert Sans SemiBold"/>
                <a:ea typeface="Albert Sans SemiBold"/>
                <a:cs typeface="Albert Sans SemiBold"/>
                <a:sym typeface="Albert Sans SemiBold"/>
              </a:rPr>
              <a:t>Eco-Friendly</a:t>
            </a:r>
            <a:endParaRPr sz="2300">
              <a:solidFill>
                <a:schemeClr val="lt1"/>
              </a:solidFill>
              <a:latin typeface="Albert Sans SemiBold"/>
              <a:ea typeface="Albert Sans SemiBold"/>
              <a:cs typeface="Albert Sans SemiBold"/>
              <a:sym typeface="Albert Sans SemiBold"/>
            </a:endParaRPr>
          </a:p>
        </p:txBody>
      </p:sp>
      <p:sp>
        <p:nvSpPr>
          <p:cNvPr id="506" name="Google Shape;506;p70"/>
          <p:cNvSpPr/>
          <p:nvPr/>
        </p:nvSpPr>
        <p:spPr>
          <a:xfrm>
            <a:off x="3204896" y="1358435"/>
            <a:ext cx="2734200" cy="1368600"/>
          </a:xfrm>
          <a:prstGeom prst="roundRect">
            <a:avLst>
              <a:gd fmla="val 50000" name="adj"/>
            </a:avLst>
          </a:prstGeom>
          <a:solidFill>
            <a:srgbClr val="0B539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400">
                <a:solidFill>
                  <a:schemeClr val="lt1"/>
                </a:solidFill>
                <a:latin typeface="Albert Sans SemiBold"/>
                <a:ea typeface="Albert Sans SemiBold"/>
                <a:cs typeface="Albert Sans SemiBold"/>
                <a:sym typeface="Albert Sans SemiBold"/>
              </a:rPr>
              <a:t>Zipline Transportation System</a:t>
            </a:r>
            <a:endParaRPr sz="2400">
              <a:solidFill>
                <a:schemeClr val="lt1"/>
              </a:solidFill>
              <a:latin typeface="Albert Sans SemiBold"/>
              <a:ea typeface="Albert Sans SemiBold"/>
              <a:cs typeface="Albert Sans SemiBold"/>
              <a:sym typeface="Albert Sans SemiBold"/>
            </a:endParaRPr>
          </a:p>
        </p:txBody>
      </p:sp>
      <p:sp>
        <p:nvSpPr>
          <p:cNvPr id="507" name="Google Shape;507;p70"/>
          <p:cNvSpPr/>
          <p:nvPr/>
        </p:nvSpPr>
        <p:spPr>
          <a:xfrm>
            <a:off x="6246275" y="3596826"/>
            <a:ext cx="2253000" cy="970500"/>
          </a:xfrm>
          <a:prstGeom prst="roundRect">
            <a:avLst>
              <a:gd fmla="val 50000" name="adj"/>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Albert Sans SemiBold"/>
                <a:ea typeface="Albert Sans SemiBold"/>
                <a:cs typeface="Albert Sans SemiBold"/>
                <a:sym typeface="Albert Sans SemiBold"/>
              </a:rPr>
              <a:t>State-of-the-Art</a:t>
            </a:r>
            <a:endParaRPr sz="1800">
              <a:solidFill>
                <a:schemeClr val="lt1"/>
              </a:solidFill>
              <a:latin typeface="Albert Sans SemiBold"/>
              <a:ea typeface="Albert Sans SemiBold"/>
              <a:cs typeface="Albert Sans SemiBold"/>
              <a:sym typeface="Albert Sans SemiBold"/>
            </a:endParaRPr>
          </a:p>
        </p:txBody>
      </p:sp>
      <p:sp>
        <p:nvSpPr>
          <p:cNvPr id="508" name="Google Shape;508;p70"/>
          <p:cNvSpPr/>
          <p:nvPr/>
        </p:nvSpPr>
        <p:spPr>
          <a:xfrm>
            <a:off x="530150" y="3596826"/>
            <a:ext cx="2253000" cy="970500"/>
          </a:xfrm>
          <a:prstGeom prst="roundRect">
            <a:avLst>
              <a:gd fmla="val 50000" name="adj"/>
            </a:avLst>
          </a:prstGeom>
          <a:solidFill>
            <a:srgbClr val="6FA8D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lt1"/>
                </a:solidFill>
                <a:latin typeface="Albert Sans SemiBold"/>
                <a:ea typeface="Albert Sans SemiBold"/>
                <a:cs typeface="Albert Sans SemiBold"/>
                <a:sym typeface="Albert Sans SemiBold"/>
              </a:rPr>
              <a:t>Fast</a:t>
            </a:r>
            <a:endParaRPr sz="2300">
              <a:solidFill>
                <a:schemeClr val="lt1"/>
              </a:solidFill>
              <a:latin typeface="Albert Sans SemiBold"/>
              <a:ea typeface="Albert Sans SemiBold"/>
              <a:cs typeface="Albert Sans SemiBold"/>
              <a:sym typeface="Albert Sans SemiBold"/>
            </a:endParaRPr>
          </a:p>
        </p:txBody>
      </p:sp>
      <p:cxnSp>
        <p:nvCxnSpPr>
          <p:cNvPr id="509" name="Google Shape;509;p70"/>
          <p:cNvCxnSpPr>
            <a:stCxn id="506" idx="1"/>
            <a:endCxn id="508" idx="0"/>
          </p:cNvCxnSpPr>
          <p:nvPr/>
        </p:nvCxnSpPr>
        <p:spPr>
          <a:xfrm flipH="1">
            <a:off x="1656596" y="2042735"/>
            <a:ext cx="1548300" cy="1554000"/>
          </a:xfrm>
          <a:prstGeom prst="straightConnector1">
            <a:avLst/>
          </a:prstGeom>
          <a:noFill/>
          <a:ln cap="flat" cmpd="sng" w="38100">
            <a:solidFill>
              <a:srgbClr val="595959"/>
            </a:solidFill>
            <a:prstDash val="solid"/>
            <a:round/>
            <a:headEnd len="med" w="med" type="none"/>
            <a:tailEnd len="med" w="med" type="none"/>
          </a:ln>
        </p:spPr>
      </p:cxnSp>
      <p:cxnSp>
        <p:nvCxnSpPr>
          <p:cNvPr id="510" name="Google Shape;510;p70"/>
          <p:cNvCxnSpPr>
            <a:stCxn id="506" idx="2"/>
            <a:endCxn id="505" idx="0"/>
          </p:cNvCxnSpPr>
          <p:nvPr/>
        </p:nvCxnSpPr>
        <p:spPr>
          <a:xfrm>
            <a:off x="4571996" y="2727035"/>
            <a:ext cx="0" cy="869700"/>
          </a:xfrm>
          <a:prstGeom prst="straightConnector1">
            <a:avLst/>
          </a:prstGeom>
          <a:noFill/>
          <a:ln cap="flat" cmpd="sng" w="38100">
            <a:solidFill>
              <a:srgbClr val="595959"/>
            </a:solidFill>
            <a:prstDash val="solid"/>
            <a:round/>
            <a:headEnd len="med" w="med" type="none"/>
            <a:tailEnd len="med" w="med" type="none"/>
          </a:ln>
        </p:spPr>
      </p:cxnSp>
      <p:cxnSp>
        <p:nvCxnSpPr>
          <p:cNvPr id="511" name="Google Shape;511;p70"/>
          <p:cNvCxnSpPr>
            <a:stCxn id="506" idx="3"/>
          </p:cNvCxnSpPr>
          <p:nvPr/>
        </p:nvCxnSpPr>
        <p:spPr>
          <a:xfrm>
            <a:off x="5939096" y="2042735"/>
            <a:ext cx="1434000" cy="1554000"/>
          </a:xfrm>
          <a:prstGeom prst="straightConnector1">
            <a:avLst/>
          </a:prstGeom>
          <a:noFill/>
          <a:ln cap="flat" cmpd="sng" w="38100">
            <a:solidFill>
              <a:srgbClr val="595959"/>
            </a:solidFill>
            <a:prstDash val="solid"/>
            <a:round/>
            <a:headEnd len="med" w="med" type="none"/>
            <a:tailEnd len="med" w="med"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15" name="Shape 515"/>
        <p:cNvGrpSpPr/>
        <p:nvPr/>
      </p:nvGrpSpPr>
      <p:grpSpPr>
        <a:xfrm>
          <a:off x="0" y="0"/>
          <a:ext cx="0" cy="0"/>
          <a:chOff x="0" y="0"/>
          <a:chExt cx="0" cy="0"/>
        </a:xfrm>
      </p:grpSpPr>
      <p:sp>
        <p:nvSpPr>
          <p:cNvPr id="516" name="Google Shape;516;p71"/>
          <p:cNvSpPr txBox="1"/>
          <p:nvPr>
            <p:ph type="title"/>
          </p:nvPr>
        </p:nvSpPr>
        <p:spPr>
          <a:xfrm>
            <a:off x="464825" y="30815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The Vision</a:t>
            </a:r>
            <a:endParaRPr sz="3200">
              <a:solidFill>
                <a:srgbClr val="227695"/>
              </a:solidFill>
            </a:endParaRPr>
          </a:p>
        </p:txBody>
      </p:sp>
      <p:sp>
        <p:nvSpPr>
          <p:cNvPr id="517" name="Google Shape;517;p71"/>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8" name="Google Shape;518;p71"/>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pic>
        <p:nvPicPr>
          <p:cNvPr id="519" name="Google Shape;519;p71"/>
          <p:cNvPicPr preferRelativeResize="0"/>
          <p:nvPr/>
        </p:nvPicPr>
        <p:blipFill rotWithShape="1">
          <a:blip r:embed="rId4">
            <a:alphaModFix/>
          </a:blip>
          <a:srcRect b="4988" l="0" r="0" t="0"/>
          <a:stretch/>
        </p:blipFill>
        <p:spPr>
          <a:xfrm>
            <a:off x="4105825" y="395088"/>
            <a:ext cx="3719400" cy="2077900"/>
          </a:xfrm>
          <a:prstGeom prst="rect">
            <a:avLst/>
          </a:prstGeom>
          <a:noFill/>
          <a:ln>
            <a:noFill/>
          </a:ln>
        </p:spPr>
      </p:pic>
      <p:pic>
        <p:nvPicPr>
          <p:cNvPr id="520" name="Google Shape;520;p71"/>
          <p:cNvPicPr preferRelativeResize="0"/>
          <p:nvPr/>
        </p:nvPicPr>
        <p:blipFill rotWithShape="1">
          <a:blip r:embed="rId5">
            <a:alphaModFix/>
          </a:blip>
          <a:srcRect b="2752" l="0" r="0" t="0"/>
          <a:stretch/>
        </p:blipFill>
        <p:spPr>
          <a:xfrm>
            <a:off x="4105825" y="2643488"/>
            <a:ext cx="3719400" cy="2163888"/>
          </a:xfrm>
          <a:prstGeom prst="rect">
            <a:avLst/>
          </a:prstGeom>
          <a:noFill/>
          <a:ln>
            <a:noFill/>
          </a:ln>
        </p:spPr>
      </p:pic>
      <p:pic>
        <p:nvPicPr>
          <p:cNvPr id="521" name="Google Shape;521;p71"/>
          <p:cNvPicPr preferRelativeResize="0"/>
          <p:nvPr/>
        </p:nvPicPr>
        <p:blipFill>
          <a:blip r:embed="rId6">
            <a:alphaModFix/>
          </a:blip>
          <a:stretch>
            <a:fillRect/>
          </a:stretch>
        </p:blipFill>
        <p:spPr>
          <a:xfrm>
            <a:off x="464825" y="1352075"/>
            <a:ext cx="3455301" cy="34553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25" name="Shape 525"/>
        <p:cNvGrpSpPr/>
        <p:nvPr/>
      </p:nvGrpSpPr>
      <p:grpSpPr>
        <a:xfrm>
          <a:off x="0" y="0"/>
          <a:ext cx="0" cy="0"/>
          <a:chOff x="0" y="0"/>
          <a:chExt cx="0" cy="0"/>
        </a:xfrm>
      </p:grpSpPr>
      <p:sp>
        <p:nvSpPr>
          <p:cNvPr id="526" name="Google Shape;526;p72"/>
          <p:cNvSpPr/>
          <p:nvPr/>
        </p:nvSpPr>
        <p:spPr>
          <a:xfrm>
            <a:off x="812618" y="1279725"/>
            <a:ext cx="3548100" cy="34755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2"/>
          <p:cNvSpPr/>
          <p:nvPr/>
        </p:nvSpPr>
        <p:spPr>
          <a:xfrm>
            <a:off x="811737" y="1279725"/>
            <a:ext cx="3548100" cy="6570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528" name="Google Shape;528;p72"/>
          <p:cNvSpPr txBox="1"/>
          <p:nvPr>
            <p:ph idx="4" type="body"/>
          </p:nvPr>
        </p:nvSpPr>
        <p:spPr>
          <a:xfrm>
            <a:off x="915744" y="1996330"/>
            <a:ext cx="3340200" cy="2682900"/>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23143"/>
              </a:buClr>
              <a:buSzPts val="1500"/>
              <a:buChar char="●"/>
            </a:pPr>
            <a:r>
              <a:rPr lang="en" sz="1500" u="none">
                <a:solidFill>
                  <a:srgbClr val="023143"/>
                </a:solidFill>
              </a:rPr>
              <a:t>R</a:t>
            </a:r>
            <a:r>
              <a:rPr lang="en" sz="1500" u="none">
                <a:solidFill>
                  <a:srgbClr val="023143"/>
                </a:solidFill>
              </a:rPr>
              <a:t>esidents living on Clifton Rd</a:t>
            </a:r>
            <a:endParaRPr sz="1500" u="none">
              <a:solidFill>
                <a:srgbClr val="023143"/>
              </a:solidFill>
            </a:endParaRPr>
          </a:p>
          <a:p>
            <a:pPr indent="-323850" lvl="1" marL="914400" rtl="0" algn="l">
              <a:lnSpc>
                <a:spcPct val="115000"/>
              </a:lnSpc>
              <a:spcBef>
                <a:spcPts val="0"/>
              </a:spcBef>
              <a:spcAft>
                <a:spcPts val="0"/>
              </a:spcAft>
              <a:buClr>
                <a:srgbClr val="023143"/>
              </a:buClr>
              <a:buSzPts val="1500"/>
              <a:buChar char="○"/>
            </a:pPr>
            <a:r>
              <a:rPr lang="en" sz="1500" u="none">
                <a:solidFill>
                  <a:srgbClr val="023143"/>
                </a:solidFill>
              </a:rPr>
              <a:t>Emory Point, Woodruff Residential Center, Clifton Heights, and Clifton Towers</a:t>
            </a:r>
            <a:endParaRPr sz="1500" u="none">
              <a:solidFill>
                <a:srgbClr val="023143"/>
              </a:solidFill>
            </a:endParaRPr>
          </a:p>
          <a:p>
            <a:pPr indent="-323850" lvl="0" marL="457200" rtl="0" algn="l">
              <a:lnSpc>
                <a:spcPct val="115000"/>
              </a:lnSpc>
              <a:spcBef>
                <a:spcPts val="0"/>
              </a:spcBef>
              <a:spcAft>
                <a:spcPts val="0"/>
              </a:spcAft>
              <a:buClr>
                <a:srgbClr val="023143"/>
              </a:buClr>
              <a:buSzPts val="1500"/>
              <a:buChar char="●"/>
            </a:pPr>
            <a:r>
              <a:rPr lang="en" sz="1500" u="none">
                <a:solidFill>
                  <a:srgbClr val="023143"/>
                </a:solidFill>
              </a:rPr>
              <a:t>Sophomores, juniors, seniors and graduate students</a:t>
            </a:r>
            <a:endParaRPr sz="1500" u="none">
              <a:solidFill>
                <a:srgbClr val="023143"/>
              </a:solidFill>
            </a:endParaRPr>
          </a:p>
          <a:p>
            <a:pPr indent="-323850" lvl="0" marL="457200" rtl="0" algn="l">
              <a:lnSpc>
                <a:spcPct val="115000"/>
              </a:lnSpc>
              <a:spcBef>
                <a:spcPts val="0"/>
              </a:spcBef>
              <a:spcAft>
                <a:spcPts val="0"/>
              </a:spcAft>
              <a:buSzPts val="1500"/>
              <a:buFont typeface="Arial"/>
              <a:buChar char="●"/>
            </a:pPr>
            <a:r>
              <a:rPr lang="en" sz="1500" u="none">
                <a:solidFill>
                  <a:srgbClr val="023143"/>
                </a:solidFill>
              </a:rPr>
              <a:t>Environmentally conscious and open to innovation</a:t>
            </a:r>
            <a:endParaRPr sz="1500" u="none">
              <a:solidFill>
                <a:srgbClr val="023143"/>
              </a:solidFill>
            </a:endParaRPr>
          </a:p>
        </p:txBody>
      </p:sp>
      <p:sp>
        <p:nvSpPr>
          <p:cNvPr id="529" name="Google Shape;529;p72"/>
          <p:cNvSpPr txBox="1"/>
          <p:nvPr>
            <p:ph idx="1" type="subTitle"/>
          </p:nvPr>
        </p:nvSpPr>
        <p:spPr>
          <a:xfrm>
            <a:off x="931103" y="1279725"/>
            <a:ext cx="3429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Who They Are…</a:t>
            </a:r>
            <a:endParaRPr sz="1800">
              <a:solidFill>
                <a:schemeClr val="lt1"/>
              </a:solidFill>
            </a:endParaRPr>
          </a:p>
        </p:txBody>
      </p:sp>
      <p:sp>
        <p:nvSpPr>
          <p:cNvPr id="530" name="Google Shape;530;p72"/>
          <p:cNvSpPr txBox="1"/>
          <p:nvPr>
            <p:ph type="title"/>
          </p:nvPr>
        </p:nvSpPr>
        <p:spPr>
          <a:xfrm>
            <a:off x="464825" y="308150"/>
            <a:ext cx="7742400" cy="73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Target Audience</a:t>
            </a:r>
            <a:endParaRPr sz="3200">
              <a:solidFill>
                <a:srgbClr val="227695"/>
              </a:solidFill>
            </a:endParaRPr>
          </a:p>
        </p:txBody>
      </p:sp>
      <p:sp>
        <p:nvSpPr>
          <p:cNvPr id="531" name="Google Shape;531;p72"/>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32" name="Google Shape;532;p72"/>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533" name="Google Shape;533;p72"/>
          <p:cNvSpPr/>
          <p:nvPr/>
        </p:nvSpPr>
        <p:spPr>
          <a:xfrm>
            <a:off x="4784153" y="1279725"/>
            <a:ext cx="3548100" cy="34755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2"/>
          <p:cNvSpPr/>
          <p:nvPr/>
        </p:nvSpPr>
        <p:spPr>
          <a:xfrm>
            <a:off x="4783272" y="1279725"/>
            <a:ext cx="3548100" cy="6570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535" name="Google Shape;535;p72"/>
          <p:cNvSpPr txBox="1"/>
          <p:nvPr>
            <p:ph idx="4" type="body"/>
          </p:nvPr>
        </p:nvSpPr>
        <p:spPr>
          <a:xfrm>
            <a:off x="4887279" y="1996330"/>
            <a:ext cx="3340200" cy="2682900"/>
          </a:xfrm>
          <a:prstGeom prst="rect">
            <a:avLst/>
          </a:prstGeom>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rgbClr val="023143"/>
              </a:buClr>
              <a:buSzPts val="1500"/>
              <a:buChar char="●"/>
            </a:pPr>
            <a:r>
              <a:rPr lang="en" sz="1500" u="none">
                <a:solidFill>
                  <a:srgbClr val="023143"/>
                </a:solidFill>
              </a:rPr>
              <a:t>A current reliance on cars, walking, or Emory shuttles </a:t>
            </a:r>
            <a:endParaRPr sz="1500" u="none">
              <a:solidFill>
                <a:srgbClr val="023143"/>
              </a:solidFill>
            </a:endParaRPr>
          </a:p>
          <a:p>
            <a:pPr indent="-323850" lvl="0" marL="457200" rtl="0" algn="l">
              <a:lnSpc>
                <a:spcPct val="115000"/>
              </a:lnSpc>
              <a:spcBef>
                <a:spcPts val="0"/>
              </a:spcBef>
              <a:spcAft>
                <a:spcPts val="0"/>
              </a:spcAft>
              <a:buClr>
                <a:srgbClr val="023143"/>
              </a:buClr>
              <a:buSzPts val="1500"/>
              <a:buChar char="●"/>
            </a:pPr>
            <a:r>
              <a:rPr lang="en" sz="1500" u="none">
                <a:solidFill>
                  <a:srgbClr val="023143"/>
                </a:solidFill>
              </a:rPr>
              <a:t>The need to travel near the Goizueta Business School</a:t>
            </a:r>
            <a:endParaRPr sz="1500" u="none">
              <a:solidFill>
                <a:srgbClr val="023143"/>
              </a:solidFill>
            </a:endParaRPr>
          </a:p>
          <a:p>
            <a:pPr indent="-323850" lvl="0" marL="457200" rtl="0" algn="l">
              <a:lnSpc>
                <a:spcPct val="115000"/>
              </a:lnSpc>
              <a:spcBef>
                <a:spcPts val="0"/>
              </a:spcBef>
              <a:spcAft>
                <a:spcPts val="0"/>
              </a:spcAft>
              <a:buClr>
                <a:srgbClr val="023143"/>
              </a:buClr>
              <a:buSzPts val="1500"/>
              <a:buChar char="●"/>
            </a:pPr>
            <a:r>
              <a:rPr lang="en" sz="1500" u="none">
                <a:solidFill>
                  <a:srgbClr val="023143"/>
                </a:solidFill>
              </a:rPr>
              <a:t>Frustration with shuttle speeds and limited parking</a:t>
            </a:r>
            <a:endParaRPr sz="1500" u="none">
              <a:solidFill>
                <a:srgbClr val="023143"/>
              </a:solidFill>
            </a:endParaRPr>
          </a:p>
          <a:p>
            <a:pPr indent="0" lvl="0" marL="0" rtl="0" algn="l">
              <a:lnSpc>
                <a:spcPct val="115000"/>
              </a:lnSpc>
              <a:spcBef>
                <a:spcPts val="0"/>
              </a:spcBef>
              <a:spcAft>
                <a:spcPts val="0"/>
              </a:spcAft>
              <a:buNone/>
            </a:pPr>
            <a:r>
              <a:t/>
            </a:r>
            <a:endParaRPr sz="1500" u="none">
              <a:solidFill>
                <a:srgbClr val="023143"/>
              </a:solidFill>
            </a:endParaRPr>
          </a:p>
        </p:txBody>
      </p:sp>
      <p:sp>
        <p:nvSpPr>
          <p:cNvPr id="536" name="Google Shape;536;p72"/>
          <p:cNvSpPr txBox="1"/>
          <p:nvPr>
            <p:ph idx="1" type="subTitle"/>
          </p:nvPr>
        </p:nvSpPr>
        <p:spPr>
          <a:xfrm>
            <a:off x="4844300" y="1309486"/>
            <a:ext cx="3429600" cy="657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rPr>
              <a:t>They</a:t>
            </a:r>
            <a:r>
              <a:rPr lang="en" sz="1800">
                <a:solidFill>
                  <a:schemeClr val="lt1"/>
                </a:solidFill>
              </a:rPr>
              <a:t> Have… </a:t>
            </a:r>
            <a:endParaRPr i="1" sz="180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40" name="Shape 540"/>
        <p:cNvGrpSpPr/>
        <p:nvPr/>
      </p:nvGrpSpPr>
      <p:grpSpPr>
        <a:xfrm>
          <a:off x="0" y="0"/>
          <a:ext cx="0" cy="0"/>
          <a:chOff x="0" y="0"/>
          <a:chExt cx="0" cy="0"/>
        </a:xfrm>
      </p:grpSpPr>
      <p:sp>
        <p:nvSpPr>
          <p:cNvPr id="541" name="Google Shape;541;p73"/>
          <p:cNvSpPr txBox="1"/>
          <p:nvPr>
            <p:ph idx="4" type="body"/>
          </p:nvPr>
        </p:nvSpPr>
        <p:spPr>
          <a:xfrm>
            <a:off x="409525" y="1100425"/>
            <a:ext cx="4295700" cy="366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u="none">
                <a:solidFill>
                  <a:srgbClr val="023143"/>
                </a:solidFill>
              </a:rPr>
              <a:t>B</a:t>
            </a:r>
            <a:r>
              <a:rPr b="1" lang="en" sz="1600" u="none">
                <a:solidFill>
                  <a:srgbClr val="023143"/>
                </a:solidFill>
              </a:rPr>
              <a:t>ehavioral Segmentation</a:t>
            </a:r>
            <a:r>
              <a:rPr lang="en" sz="1600" u="none">
                <a:solidFill>
                  <a:srgbClr val="023143"/>
                </a:solidFill>
              </a:rPr>
              <a:t>: </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53.8% rated satisfaction with current transportation as 5/10 or below</a:t>
            </a:r>
            <a:endParaRPr sz="1600" u="none">
              <a:solidFill>
                <a:srgbClr val="023143"/>
              </a:solidFill>
            </a:endParaRPr>
          </a:p>
          <a:p>
            <a:pPr indent="0" lvl="0" marL="0" rtl="0" algn="l">
              <a:lnSpc>
                <a:spcPct val="115000"/>
              </a:lnSpc>
              <a:spcBef>
                <a:spcPts val="0"/>
              </a:spcBef>
              <a:spcAft>
                <a:spcPts val="0"/>
              </a:spcAft>
              <a:buNone/>
            </a:pPr>
            <a:r>
              <a:t/>
            </a:r>
            <a:endParaRPr sz="1600" u="none">
              <a:solidFill>
                <a:srgbClr val="023143"/>
              </a:solidFill>
            </a:endParaRPr>
          </a:p>
          <a:p>
            <a:pPr indent="0" lvl="0" marL="0" rtl="0" algn="l">
              <a:lnSpc>
                <a:spcPct val="115000"/>
              </a:lnSpc>
              <a:spcBef>
                <a:spcPts val="0"/>
              </a:spcBef>
              <a:spcAft>
                <a:spcPts val="0"/>
              </a:spcAft>
              <a:buNone/>
            </a:pPr>
            <a:r>
              <a:rPr b="1" lang="en" sz="1600" u="none">
                <a:solidFill>
                  <a:srgbClr val="023143"/>
                </a:solidFill>
              </a:rPr>
              <a:t>Geographical Segmentation</a:t>
            </a:r>
            <a:r>
              <a:rPr lang="en" sz="1600" u="none">
                <a:solidFill>
                  <a:srgbClr val="023143"/>
                </a:solidFill>
              </a:rPr>
              <a:t>: </a:t>
            </a:r>
            <a:endParaRPr sz="1600" u="none">
              <a:solidFill>
                <a:srgbClr val="023143"/>
              </a:solidFill>
            </a:endParaRPr>
          </a:p>
          <a:p>
            <a:pPr indent="0" lvl="0" marL="0" rtl="0" algn="l">
              <a:lnSpc>
                <a:spcPct val="115000"/>
              </a:lnSpc>
              <a:spcBef>
                <a:spcPts val="0"/>
              </a:spcBef>
              <a:spcAft>
                <a:spcPts val="0"/>
              </a:spcAft>
              <a:buNone/>
            </a:pPr>
            <a:r>
              <a:rPr lang="en" sz="1600" u="none">
                <a:solidFill>
                  <a:srgbClr val="023143"/>
                </a:solidFill>
              </a:rPr>
              <a:t>937 students on Clifton Road pilot route</a:t>
            </a:r>
            <a:endParaRPr sz="1600" u="none">
              <a:solidFill>
                <a:srgbClr val="023143"/>
              </a:solidFill>
            </a:endParaRPr>
          </a:p>
          <a:p>
            <a:pPr indent="-330200" lvl="0" marL="457200" rtl="0" algn="l">
              <a:lnSpc>
                <a:spcPct val="115000"/>
              </a:lnSpc>
              <a:spcBef>
                <a:spcPts val="0"/>
              </a:spcBef>
              <a:spcAft>
                <a:spcPts val="0"/>
              </a:spcAft>
              <a:buClr>
                <a:srgbClr val="023143"/>
              </a:buClr>
              <a:buSzPts val="1600"/>
              <a:buChar char="○"/>
            </a:pPr>
            <a:r>
              <a:rPr lang="en" sz="1600" u="none">
                <a:solidFill>
                  <a:srgbClr val="023143"/>
                </a:solidFill>
              </a:rPr>
              <a:t>Realistic estimate of 80% adoption (750 users)</a:t>
            </a:r>
            <a:endParaRPr sz="1600" u="none">
              <a:solidFill>
                <a:srgbClr val="023143"/>
              </a:solidFill>
            </a:endParaRPr>
          </a:p>
          <a:p>
            <a:pPr indent="0" lvl="0" marL="914400" rtl="0" algn="l">
              <a:lnSpc>
                <a:spcPct val="115000"/>
              </a:lnSpc>
              <a:spcBef>
                <a:spcPts val="0"/>
              </a:spcBef>
              <a:spcAft>
                <a:spcPts val="0"/>
              </a:spcAft>
              <a:buNone/>
            </a:pPr>
            <a:r>
              <a:t/>
            </a:r>
            <a:endParaRPr sz="1600" u="none">
              <a:solidFill>
                <a:srgbClr val="023143"/>
              </a:solidFill>
            </a:endParaRPr>
          </a:p>
          <a:p>
            <a:pPr indent="0" lvl="0" marL="0" rtl="0" algn="l">
              <a:lnSpc>
                <a:spcPct val="115000"/>
              </a:lnSpc>
              <a:spcBef>
                <a:spcPts val="0"/>
              </a:spcBef>
              <a:spcAft>
                <a:spcPts val="0"/>
              </a:spcAft>
              <a:buNone/>
            </a:pPr>
            <a:r>
              <a:rPr b="1" lang="en" sz="1600" u="none">
                <a:solidFill>
                  <a:srgbClr val="023143"/>
                </a:solidFill>
              </a:rPr>
              <a:t>100% </a:t>
            </a:r>
            <a:r>
              <a:rPr lang="en" sz="1600" u="none">
                <a:solidFill>
                  <a:srgbClr val="023143"/>
                </a:solidFill>
              </a:rPr>
              <a:t>of students expressed enthusiasm for Swoop, with </a:t>
            </a:r>
            <a:r>
              <a:rPr b="1" lang="en" sz="1600" u="none">
                <a:solidFill>
                  <a:srgbClr val="023143"/>
                </a:solidFill>
              </a:rPr>
              <a:t>80%</a:t>
            </a:r>
            <a:r>
              <a:rPr lang="en" sz="1600" u="none">
                <a:solidFill>
                  <a:srgbClr val="023143"/>
                </a:solidFill>
              </a:rPr>
              <a:t> of focus group participants having prior zipline experience </a:t>
            </a:r>
            <a:endParaRPr sz="1600" u="none">
              <a:solidFill>
                <a:srgbClr val="023143"/>
              </a:solidFill>
            </a:endParaRPr>
          </a:p>
        </p:txBody>
      </p:sp>
      <p:sp>
        <p:nvSpPr>
          <p:cNvPr id="542" name="Google Shape;542;p73"/>
          <p:cNvSpPr txBox="1"/>
          <p:nvPr>
            <p:ph type="title"/>
          </p:nvPr>
        </p:nvSpPr>
        <p:spPr>
          <a:xfrm>
            <a:off x="409525" y="54575"/>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Population Segmentation</a:t>
            </a:r>
            <a:endParaRPr sz="3200">
              <a:solidFill>
                <a:srgbClr val="227695"/>
              </a:solidFill>
            </a:endParaRPr>
          </a:p>
        </p:txBody>
      </p:sp>
      <p:sp>
        <p:nvSpPr>
          <p:cNvPr id="543" name="Google Shape;543;p73"/>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44" name="Google Shape;544;p73"/>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pic>
        <p:nvPicPr>
          <p:cNvPr id="545" name="Google Shape;545;p73" title="Chart"/>
          <p:cNvPicPr preferRelativeResize="0"/>
          <p:nvPr/>
        </p:nvPicPr>
        <p:blipFill rotWithShape="1">
          <a:blip r:embed="rId4">
            <a:alphaModFix/>
          </a:blip>
          <a:srcRect b="0" l="1928" r="18052" t="0"/>
          <a:stretch/>
        </p:blipFill>
        <p:spPr>
          <a:xfrm>
            <a:off x="4918488" y="1485625"/>
            <a:ext cx="3719423" cy="2898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49" name="Shape 549"/>
        <p:cNvGrpSpPr/>
        <p:nvPr/>
      </p:nvGrpSpPr>
      <p:grpSpPr>
        <a:xfrm>
          <a:off x="0" y="0"/>
          <a:ext cx="0" cy="0"/>
          <a:chOff x="0" y="0"/>
          <a:chExt cx="0" cy="0"/>
        </a:xfrm>
      </p:grpSpPr>
      <p:sp>
        <p:nvSpPr>
          <p:cNvPr id="550" name="Google Shape;550;p74"/>
          <p:cNvSpPr txBox="1"/>
          <p:nvPr>
            <p:ph type="title"/>
          </p:nvPr>
        </p:nvSpPr>
        <p:spPr>
          <a:xfrm>
            <a:off x="408150" y="200675"/>
            <a:ext cx="3777900" cy="800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200">
                <a:solidFill>
                  <a:srgbClr val="227695"/>
                </a:solidFill>
              </a:rPr>
              <a:t>Meet Simon</a:t>
            </a:r>
            <a:endParaRPr sz="3200">
              <a:solidFill>
                <a:srgbClr val="227695"/>
              </a:solidFill>
            </a:endParaRPr>
          </a:p>
        </p:txBody>
      </p:sp>
      <p:sp>
        <p:nvSpPr>
          <p:cNvPr id="551" name="Google Shape;551;p74"/>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2" name="Google Shape;552;p74"/>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553" name="Google Shape;553;p74"/>
          <p:cNvSpPr txBox="1"/>
          <p:nvPr/>
        </p:nvSpPr>
        <p:spPr>
          <a:xfrm>
            <a:off x="4496200" y="3701100"/>
            <a:ext cx="3496200" cy="121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rgbClr val="023143"/>
                </a:solidFill>
                <a:latin typeface="Albert Sans"/>
                <a:ea typeface="Albert Sans"/>
                <a:cs typeface="Albert Sans"/>
                <a:sym typeface="Albert Sans"/>
              </a:rPr>
              <a:t>“I wish there was a faster way to get to class without waiting for the shuttle or dealing with parking passes. I’d ride the </a:t>
            </a:r>
            <a:r>
              <a:rPr lang="en" sz="1200">
                <a:solidFill>
                  <a:srgbClr val="023143"/>
                </a:solidFill>
                <a:latin typeface="Albert Sans"/>
                <a:ea typeface="Albert Sans"/>
                <a:cs typeface="Albert Sans"/>
                <a:sym typeface="Albert Sans"/>
              </a:rPr>
              <a:t>zipline over anything else - shuttles are too slow. </a:t>
            </a:r>
            <a:r>
              <a:rPr lang="en" sz="1200">
                <a:solidFill>
                  <a:srgbClr val="023143"/>
                </a:solidFill>
                <a:latin typeface="Albert Sans"/>
                <a:ea typeface="Albert Sans"/>
                <a:cs typeface="Albert Sans"/>
                <a:sym typeface="Albert Sans"/>
              </a:rPr>
              <a:t>A zipline sounds fun and efficient!</a:t>
            </a:r>
            <a:r>
              <a:rPr lang="en" sz="1200">
                <a:solidFill>
                  <a:srgbClr val="023143"/>
                </a:solidFill>
                <a:latin typeface="Albert Sans"/>
                <a:ea typeface="Albert Sans"/>
                <a:cs typeface="Albert Sans"/>
                <a:sym typeface="Albert Sans"/>
              </a:rPr>
              <a:t>” - Simon</a:t>
            </a:r>
            <a:endParaRPr sz="1200">
              <a:latin typeface="Albert Sans"/>
              <a:ea typeface="Albert Sans"/>
              <a:cs typeface="Albert Sans"/>
              <a:sym typeface="Albert Sans"/>
            </a:endParaRPr>
          </a:p>
        </p:txBody>
      </p:sp>
      <p:sp>
        <p:nvSpPr>
          <p:cNvPr id="554" name="Google Shape;554;p74"/>
          <p:cNvSpPr txBox="1"/>
          <p:nvPr/>
        </p:nvSpPr>
        <p:spPr>
          <a:xfrm>
            <a:off x="5872800" y="17290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Image (LT</a:t>
            </a:r>
            <a:endParaRPr/>
          </a:p>
        </p:txBody>
      </p:sp>
      <p:sp>
        <p:nvSpPr>
          <p:cNvPr id="555" name="Google Shape;555;p74"/>
          <p:cNvSpPr/>
          <p:nvPr/>
        </p:nvSpPr>
        <p:spPr>
          <a:xfrm>
            <a:off x="482375" y="1046525"/>
            <a:ext cx="3777900" cy="20889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74"/>
          <p:cNvSpPr/>
          <p:nvPr/>
        </p:nvSpPr>
        <p:spPr>
          <a:xfrm>
            <a:off x="481800" y="1046525"/>
            <a:ext cx="3777900" cy="3549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557" name="Google Shape;557;p74"/>
          <p:cNvSpPr txBox="1"/>
          <p:nvPr>
            <p:ph idx="4" type="body"/>
          </p:nvPr>
        </p:nvSpPr>
        <p:spPr>
          <a:xfrm>
            <a:off x="481550" y="1363525"/>
            <a:ext cx="3777900" cy="1771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b="1" lang="en" sz="1500" u="none">
                <a:solidFill>
                  <a:srgbClr val="023143"/>
                </a:solidFill>
              </a:rPr>
              <a:t>✓</a:t>
            </a:r>
            <a:r>
              <a:rPr lang="en" sz="1500" u="none">
                <a:solidFill>
                  <a:srgbClr val="023143"/>
                </a:solidFill>
              </a:rPr>
              <a:t> Age: 21 years old</a:t>
            </a:r>
            <a:endParaRPr sz="1500" u="none">
              <a:solidFill>
                <a:srgbClr val="023143"/>
              </a:solidFill>
            </a:endParaRPr>
          </a:p>
          <a:p>
            <a:pPr indent="0" lvl="0" marL="0" rtl="0" algn="l">
              <a:lnSpc>
                <a:spcPct val="115000"/>
              </a:lnSpc>
              <a:spcBef>
                <a:spcPts val="0"/>
              </a:spcBef>
              <a:spcAft>
                <a:spcPts val="0"/>
              </a:spcAft>
              <a:buClr>
                <a:schemeClr val="dk2"/>
              </a:buClr>
              <a:buSzPts val="1100"/>
              <a:buFont typeface="Arial"/>
              <a:buNone/>
            </a:pPr>
            <a:r>
              <a:rPr b="1" lang="en" sz="1500" u="none">
                <a:solidFill>
                  <a:srgbClr val="023143"/>
                </a:solidFill>
              </a:rPr>
              <a:t>✓</a:t>
            </a:r>
            <a:r>
              <a:rPr lang="en" sz="1500" u="none">
                <a:solidFill>
                  <a:srgbClr val="023143"/>
                </a:solidFill>
              </a:rPr>
              <a:t> Lives: Emory Point</a:t>
            </a:r>
            <a:endParaRPr sz="1500" u="none">
              <a:solidFill>
                <a:srgbClr val="023143"/>
              </a:solidFill>
            </a:endParaRPr>
          </a:p>
          <a:p>
            <a:pPr indent="0" lvl="0" marL="0" rtl="0" algn="l">
              <a:lnSpc>
                <a:spcPct val="115000"/>
              </a:lnSpc>
              <a:spcBef>
                <a:spcPts val="0"/>
              </a:spcBef>
              <a:spcAft>
                <a:spcPts val="0"/>
              </a:spcAft>
              <a:buClr>
                <a:schemeClr val="dk2"/>
              </a:buClr>
              <a:buSzPts val="1100"/>
              <a:buFont typeface="Arial"/>
              <a:buNone/>
            </a:pPr>
            <a:r>
              <a:rPr b="1" lang="en" sz="1500" u="none">
                <a:solidFill>
                  <a:srgbClr val="023143"/>
                </a:solidFill>
              </a:rPr>
              <a:t>✓</a:t>
            </a:r>
            <a:r>
              <a:rPr lang="en" sz="1500" u="none">
                <a:solidFill>
                  <a:srgbClr val="023143"/>
                </a:solidFill>
              </a:rPr>
              <a:t> </a:t>
            </a:r>
            <a:r>
              <a:rPr lang="en" sz="1500" u="none">
                <a:solidFill>
                  <a:srgbClr val="023143"/>
                </a:solidFill>
              </a:rPr>
              <a:t>Junior </a:t>
            </a:r>
            <a:r>
              <a:rPr lang="en" sz="1500" u="none">
                <a:solidFill>
                  <a:srgbClr val="023143"/>
                </a:solidFill>
              </a:rPr>
              <a:t>BBA: Concentrations in Finance and Real Estate </a:t>
            </a:r>
            <a:endParaRPr sz="1500" u="none">
              <a:solidFill>
                <a:srgbClr val="023143"/>
              </a:solidFill>
            </a:endParaRPr>
          </a:p>
          <a:p>
            <a:pPr indent="0" lvl="0" marL="0" rtl="0" algn="l">
              <a:lnSpc>
                <a:spcPct val="115000"/>
              </a:lnSpc>
              <a:spcBef>
                <a:spcPts val="0"/>
              </a:spcBef>
              <a:spcAft>
                <a:spcPts val="0"/>
              </a:spcAft>
              <a:buClr>
                <a:schemeClr val="dk2"/>
              </a:buClr>
              <a:buSzPts val="1100"/>
              <a:buFont typeface="Arial"/>
              <a:buNone/>
            </a:pPr>
            <a:r>
              <a:rPr b="1" lang="en" sz="1500" u="none">
                <a:solidFill>
                  <a:srgbClr val="023143"/>
                </a:solidFill>
              </a:rPr>
              <a:t>✓</a:t>
            </a:r>
            <a:r>
              <a:rPr lang="en" sz="1500" u="none">
                <a:solidFill>
                  <a:srgbClr val="023143"/>
                </a:solidFill>
              </a:rPr>
              <a:t>Activities</a:t>
            </a:r>
            <a:r>
              <a:rPr lang="en" sz="1500" u="none">
                <a:solidFill>
                  <a:srgbClr val="023143"/>
                </a:solidFill>
              </a:rPr>
              <a:t>: </a:t>
            </a:r>
            <a:r>
              <a:rPr lang="en" sz="1500" u="none">
                <a:solidFill>
                  <a:srgbClr val="023143"/>
                </a:solidFill>
              </a:rPr>
              <a:t>President</a:t>
            </a:r>
            <a:r>
              <a:rPr lang="en" sz="1500" u="none">
                <a:solidFill>
                  <a:srgbClr val="023143"/>
                </a:solidFill>
              </a:rPr>
              <a:t> of GIMG, Spark Volunteer, Case </a:t>
            </a:r>
            <a:r>
              <a:rPr lang="en" sz="1500" u="none">
                <a:solidFill>
                  <a:srgbClr val="023143"/>
                </a:solidFill>
              </a:rPr>
              <a:t>Competition</a:t>
            </a:r>
            <a:r>
              <a:rPr lang="en" sz="1500" u="none">
                <a:solidFill>
                  <a:srgbClr val="023143"/>
                </a:solidFill>
              </a:rPr>
              <a:t> Participant</a:t>
            </a:r>
            <a:endParaRPr sz="1500" u="none">
              <a:solidFill>
                <a:srgbClr val="023143"/>
              </a:solidFill>
            </a:endParaRPr>
          </a:p>
          <a:p>
            <a:pPr indent="0" lvl="0" marL="0" rtl="0" algn="l">
              <a:lnSpc>
                <a:spcPct val="115000"/>
              </a:lnSpc>
              <a:spcBef>
                <a:spcPts val="0"/>
              </a:spcBef>
              <a:spcAft>
                <a:spcPts val="0"/>
              </a:spcAft>
              <a:buClr>
                <a:schemeClr val="dk2"/>
              </a:buClr>
              <a:buSzPts val="1100"/>
              <a:buFont typeface="Arial"/>
              <a:buNone/>
            </a:pPr>
            <a:r>
              <a:t/>
            </a:r>
            <a:endParaRPr sz="1500" u="none">
              <a:solidFill>
                <a:srgbClr val="023143"/>
              </a:solidFill>
            </a:endParaRPr>
          </a:p>
          <a:p>
            <a:pPr indent="0" lvl="0" marL="0" rtl="0" algn="l">
              <a:lnSpc>
                <a:spcPct val="115000"/>
              </a:lnSpc>
              <a:spcBef>
                <a:spcPts val="0"/>
              </a:spcBef>
              <a:spcAft>
                <a:spcPts val="0"/>
              </a:spcAft>
              <a:buClr>
                <a:schemeClr val="dk2"/>
              </a:buClr>
              <a:buSzPts val="1100"/>
              <a:buFont typeface="Arial"/>
              <a:buNone/>
            </a:pPr>
            <a:r>
              <a:t/>
            </a:r>
            <a:endParaRPr sz="1500" u="none">
              <a:solidFill>
                <a:srgbClr val="023143"/>
              </a:solidFill>
            </a:endParaRPr>
          </a:p>
          <a:p>
            <a:pPr indent="0" lvl="0" marL="0" rtl="0" algn="l">
              <a:lnSpc>
                <a:spcPct val="115000"/>
              </a:lnSpc>
              <a:spcBef>
                <a:spcPts val="0"/>
              </a:spcBef>
              <a:spcAft>
                <a:spcPts val="1000"/>
              </a:spcAft>
              <a:buNone/>
            </a:pPr>
            <a:r>
              <a:t/>
            </a:r>
            <a:endParaRPr sz="1500" u="none">
              <a:solidFill>
                <a:srgbClr val="023143"/>
              </a:solidFill>
            </a:endParaRPr>
          </a:p>
        </p:txBody>
      </p:sp>
      <p:sp>
        <p:nvSpPr>
          <p:cNvPr id="558" name="Google Shape;558;p74"/>
          <p:cNvSpPr txBox="1"/>
          <p:nvPr>
            <p:ph idx="1" type="subTitle"/>
          </p:nvPr>
        </p:nvSpPr>
        <p:spPr>
          <a:xfrm>
            <a:off x="482175" y="1001075"/>
            <a:ext cx="3777900" cy="44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rPr>
              <a:t>Profile:</a:t>
            </a:r>
            <a:endParaRPr i="1" sz="1600">
              <a:solidFill>
                <a:schemeClr val="lt1"/>
              </a:solidFill>
            </a:endParaRPr>
          </a:p>
        </p:txBody>
      </p:sp>
      <p:sp>
        <p:nvSpPr>
          <p:cNvPr id="559" name="Google Shape;559;p74"/>
          <p:cNvSpPr/>
          <p:nvPr/>
        </p:nvSpPr>
        <p:spPr>
          <a:xfrm>
            <a:off x="481813" y="3414950"/>
            <a:ext cx="3777900" cy="1092600"/>
          </a:xfrm>
          <a:prstGeom prst="roundRect">
            <a:avLst>
              <a:gd fmla="val 6116" name="adj"/>
            </a:avLst>
          </a:prstGeom>
          <a:solidFill>
            <a:schemeClr val="lt1"/>
          </a:solidFill>
          <a:ln cap="flat" cmpd="sng" w="9525">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74"/>
          <p:cNvSpPr/>
          <p:nvPr/>
        </p:nvSpPr>
        <p:spPr>
          <a:xfrm>
            <a:off x="482813" y="3414950"/>
            <a:ext cx="3777900" cy="354900"/>
          </a:xfrm>
          <a:prstGeom prst="round2SameRect">
            <a:avLst>
              <a:gd fmla="val 24850" name="adj1"/>
              <a:gd fmla="val 0" name="adj2"/>
            </a:avLst>
          </a:prstGeom>
          <a:solidFill>
            <a:srgbClr val="227695"/>
          </a:solidFill>
          <a:ln cap="flat" cmpd="sng" w="19050">
            <a:solidFill>
              <a:srgbClr val="22769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561" name="Google Shape;561;p74"/>
          <p:cNvSpPr txBox="1"/>
          <p:nvPr>
            <p:ph idx="4" type="body"/>
          </p:nvPr>
        </p:nvSpPr>
        <p:spPr>
          <a:xfrm>
            <a:off x="482938" y="3769875"/>
            <a:ext cx="3777900" cy="7014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2"/>
              </a:buClr>
              <a:buSzPts val="1100"/>
              <a:buFont typeface="Arial"/>
              <a:buNone/>
            </a:pPr>
            <a:r>
              <a:rPr lang="en" sz="1600" u="none">
                <a:solidFill>
                  <a:srgbClr val="023143"/>
                </a:solidFill>
              </a:rPr>
              <a:t>Walks or rides shuttles to Goizueta for classes and GIMG meetings </a:t>
            </a:r>
            <a:endParaRPr b="1" sz="1600" u="none">
              <a:solidFill>
                <a:srgbClr val="023143"/>
              </a:solidFill>
            </a:endParaRPr>
          </a:p>
          <a:p>
            <a:pPr indent="0" lvl="0" marL="0" rtl="0" algn="l">
              <a:lnSpc>
                <a:spcPct val="115000"/>
              </a:lnSpc>
              <a:spcBef>
                <a:spcPts val="0"/>
              </a:spcBef>
              <a:spcAft>
                <a:spcPts val="1000"/>
              </a:spcAft>
              <a:buNone/>
            </a:pPr>
            <a:r>
              <a:t/>
            </a:r>
            <a:endParaRPr sz="1400" u="none">
              <a:solidFill>
                <a:srgbClr val="023143"/>
              </a:solidFill>
            </a:endParaRPr>
          </a:p>
        </p:txBody>
      </p:sp>
      <p:sp>
        <p:nvSpPr>
          <p:cNvPr id="562" name="Google Shape;562;p74"/>
          <p:cNvSpPr txBox="1"/>
          <p:nvPr>
            <p:ph idx="1" type="subTitle"/>
          </p:nvPr>
        </p:nvSpPr>
        <p:spPr>
          <a:xfrm>
            <a:off x="482938" y="3414975"/>
            <a:ext cx="3777900" cy="35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lt1"/>
                </a:solidFill>
              </a:rPr>
              <a:t>Daily Routine</a:t>
            </a:r>
            <a:r>
              <a:rPr lang="en" sz="1600">
                <a:solidFill>
                  <a:schemeClr val="lt1"/>
                </a:solidFill>
              </a:rPr>
              <a:t>:</a:t>
            </a:r>
            <a:endParaRPr i="1" sz="1600">
              <a:solidFill>
                <a:schemeClr val="lt1"/>
              </a:solidFill>
            </a:endParaRPr>
          </a:p>
        </p:txBody>
      </p:sp>
      <p:grpSp>
        <p:nvGrpSpPr>
          <p:cNvPr id="563" name="Google Shape;563;p74"/>
          <p:cNvGrpSpPr/>
          <p:nvPr/>
        </p:nvGrpSpPr>
        <p:grpSpPr>
          <a:xfrm>
            <a:off x="4634653" y="453293"/>
            <a:ext cx="3219293" cy="3247812"/>
            <a:chOff x="4405612" y="743225"/>
            <a:chExt cx="3316124" cy="3316124"/>
          </a:xfrm>
        </p:grpSpPr>
        <p:pic>
          <p:nvPicPr>
            <p:cNvPr id="564" name="Google Shape;564;p74"/>
            <p:cNvPicPr preferRelativeResize="0"/>
            <p:nvPr/>
          </p:nvPicPr>
          <p:blipFill>
            <a:blip r:embed="rId4">
              <a:alphaModFix/>
            </a:blip>
            <a:stretch>
              <a:fillRect/>
            </a:stretch>
          </p:blipFill>
          <p:spPr>
            <a:xfrm>
              <a:off x="4405612" y="743225"/>
              <a:ext cx="3316124" cy="3316124"/>
            </a:xfrm>
            <a:prstGeom prst="rect">
              <a:avLst/>
            </a:prstGeom>
            <a:noFill/>
            <a:ln>
              <a:noFill/>
            </a:ln>
          </p:spPr>
        </p:pic>
        <p:pic>
          <p:nvPicPr>
            <p:cNvPr id="565" name="Google Shape;565;p74"/>
            <p:cNvPicPr preferRelativeResize="0"/>
            <p:nvPr/>
          </p:nvPicPr>
          <p:blipFill rotWithShape="1">
            <a:blip r:embed="rId5">
              <a:alphaModFix/>
            </a:blip>
            <a:srcRect b="0" l="4988" r="44265" t="0"/>
            <a:stretch/>
          </p:blipFill>
          <p:spPr>
            <a:xfrm rot="-236501">
              <a:off x="5355675" y="3857752"/>
              <a:ext cx="178311" cy="19569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ACAE0"/>
        </a:solidFill>
      </p:bgPr>
    </p:bg>
    <p:spTree>
      <p:nvGrpSpPr>
        <p:cNvPr id="569" name="Shape 569"/>
        <p:cNvGrpSpPr/>
        <p:nvPr/>
      </p:nvGrpSpPr>
      <p:grpSpPr>
        <a:xfrm>
          <a:off x="0" y="0"/>
          <a:ext cx="0" cy="0"/>
          <a:chOff x="0" y="0"/>
          <a:chExt cx="0" cy="0"/>
        </a:xfrm>
      </p:grpSpPr>
      <p:sp>
        <p:nvSpPr>
          <p:cNvPr id="570" name="Google Shape;570;p75"/>
          <p:cNvSpPr/>
          <p:nvPr/>
        </p:nvSpPr>
        <p:spPr>
          <a:xfrm>
            <a:off x="4769938" y="1842225"/>
            <a:ext cx="3605400" cy="2942100"/>
          </a:xfrm>
          <a:prstGeom prst="rect">
            <a:avLst/>
          </a:prstGeom>
          <a:solidFill>
            <a:srgbClr val="227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sp>
        <p:nvSpPr>
          <p:cNvPr id="571" name="Google Shape;571;p75"/>
          <p:cNvSpPr/>
          <p:nvPr/>
        </p:nvSpPr>
        <p:spPr>
          <a:xfrm>
            <a:off x="893963" y="1842250"/>
            <a:ext cx="3255600" cy="2942100"/>
          </a:xfrm>
          <a:prstGeom prst="rect">
            <a:avLst/>
          </a:prstGeom>
          <a:solidFill>
            <a:srgbClr val="22769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lbert Sans"/>
              <a:ea typeface="Albert Sans"/>
              <a:cs typeface="Albert Sans"/>
              <a:sym typeface="Albert Sans"/>
            </a:endParaRPr>
          </a:p>
        </p:txBody>
      </p:sp>
      <p:pic>
        <p:nvPicPr>
          <p:cNvPr id="572" name="Google Shape;572;p75"/>
          <p:cNvPicPr preferRelativeResize="0"/>
          <p:nvPr/>
        </p:nvPicPr>
        <p:blipFill rotWithShape="1">
          <a:blip r:embed="rId3">
            <a:alphaModFix/>
          </a:blip>
          <a:srcRect b="7186" l="26154" r="25996" t="7255"/>
          <a:stretch/>
        </p:blipFill>
        <p:spPr>
          <a:xfrm>
            <a:off x="8010928" y="54575"/>
            <a:ext cx="1086298" cy="1092601"/>
          </a:xfrm>
          <a:prstGeom prst="rect">
            <a:avLst/>
          </a:prstGeom>
          <a:noFill/>
          <a:ln>
            <a:noFill/>
          </a:ln>
        </p:spPr>
      </p:pic>
      <p:sp>
        <p:nvSpPr>
          <p:cNvPr id="573" name="Google Shape;573;p75"/>
          <p:cNvSpPr txBox="1"/>
          <p:nvPr>
            <p:ph type="title"/>
          </p:nvPr>
        </p:nvSpPr>
        <p:spPr>
          <a:xfrm>
            <a:off x="168100" y="109000"/>
            <a:ext cx="7742400" cy="1092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227695"/>
                </a:solidFill>
              </a:rPr>
              <a:t>The Market and Competitive Advantage</a:t>
            </a:r>
            <a:endParaRPr sz="3000">
              <a:solidFill>
                <a:srgbClr val="227695"/>
              </a:solidFill>
            </a:endParaRPr>
          </a:p>
        </p:txBody>
      </p:sp>
      <p:sp>
        <p:nvSpPr>
          <p:cNvPr id="574" name="Google Shape;574;p75"/>
          <p:cNvSpPr/>
          <p:nvPr/>
        </p:nvSpPr>
        <p:spPr>
          <a:xfrm>
            <a:off x="681725" y="1019025"/>
            <a:ext cx="3658500" cy="712500"/>
          </a:xfrm>
          <a:prstGeom prst="roundRect">
            <a:avLst>
              <a:gd fmla="val 5000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1D1D1D"/>
                </a:solidFill>
                <a:latin typeface="Albert Sans"/>
                <a:ea typeface="Albert Sans"/>
                <a:cs typeface="Albert Sans"/>
                <a:sym typeface="Albert Sans"/>
              </a:rPr>
              <a:t>Market</a:t>
            </a:r>
            <a:endParaRPr b="1" sz="2100">
              <a:solidFill>
                <a:srgbClr val="1D1D1D"/>
              </a:solidFill>
              <a:latin typeface="Albert Sans"/>
              <a:ea typeface="Albert Sans"/>
              <a:cs typeface="Albert Sans"/>
              <a:sym typeface="Albert Sans"/>
            </a:endParaRPr>
          </a:p>
          <a:p>
            <a:pPr indent="0" lvl="0" marL="0" rtl="0" algn="ctr">
              <a:spcBef>
                <a:spcPts val="0"/>
              </a:spcBef>
              <a:spcAft>
                <a:spcPts val="0"/>
              </a:spcAft>
              <a:buNone/>
            </a:pPr>
            <a:r>
              <a:rPr b="1" lang="en" sz="2100">
                <a:solidFill>
                  <a:srgbClr val="1D1D1D"/>
                </a:solidFill>
                <a:latin typeface="Albert Sans"/>
                <a:ea typeface="Albert Sans"/>
                <a:cs typeface="Albert Sans"/>
                <a:sym typeface="Albert Sans"/>
              </a:rPr>
              <a:t>Competitors</a:t>
            </a:r>
            <a:endParaRPr b="1" sz="2100">
              <a:solidFill>
                <a:srgbClr val="1D1D1D"/>
              </a:solidFill>
              <a:latin typeface="Albert Sans"/>
              <a:ea typeface="Albert Sans"/>
              <a:cs typeface="Albert Sans"/>
              <a:sym typeface="Albert Sans"/>
            </a:endParaRPr>
          </a:p>
        </p:txBody>
      </p:sp>
      <p:sp>
        <p:nvSpPr>
          <p:cNvPr id="575" name="Google Shape;575;p75"/>
          <p:cNvSpPr txBox="1"/>
          <p:nvPr/>
        </p:nvSpPr>
        <p:spPr>
          <a:xfrm>
            <a:off x="1114488" y="2112875"/>
            <a:ext cx="2929800" cy="26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lt1"/>
                </a:solidFill>
                <a:latin typeface="Albert Sans"/>
                <a:ea typeface="Albert Sans"/>
                <a:cs typeface="Albert Sans"/>
                <a:sym typeface="Albert Sans"/>
              </a:rPr>
              <a:t>Emory Shuttle</a:t>
            </a:r>
            <a:r>
              <a:rPr lang="en">
                <a:solidFill>
                  <a:schemeClr val="lt1"/>
                </a:solidFill>
                <a:latin typeface="Albert Sans"/>
                <a:ea typeface="Albert Sans"/>
                <a:cs typeface="Albert Sans"/>
                <a:sym typeface="Albert Sans"/>
              </a:rPr>
              <a:t>: </a:t>
            </a:r>
            <a:endParaRPr>
              <a:solidFill>
                <a:schemeClr val="lt1"/>
              </a:solidFill>
              <a:latin typeface="Albert Sans"/>
              <a:ea typeface="Albert Sans"/>
              <a:cs typeface="Albert Sans"/>
              <a:sym typeface="Albert Sans"/>
            </a:endParaRPr>
          </a:p>
          <a:p>
            <a:pPr indent="-317500" lvl="0" marL="457200" rtl="0" algn="l">
              <a:spcBef>
                <a:spcPts val="0"/>
              </a:spcBef>
              <a:spcAft>
                <a:spcPts val="0"/>
              </a:spcAft>
              <a:buClr>
                <a:schemeClr val="lt1"/>
              </a:buClr>
              <a:buSzPts val="1400"/>
              <a:buFont typeface="Albert Sans"/>
              <a:buChar char="●"/>
            </a:pPr>
            <a:r>
              <a:rPr lang="en">
                <a:solidFill>
                  <a:schemeClr val="lt1"/>
                </a:solidFill>
                <a:latin typeface="Albert Sans"/>
                <a:ea typeface="Albert Sans"/>
                <a:cs typeface="Albert Sans"/>
                <a:sym typeface="Albert Sans"/>
              </a:rPr>
              <a:t>Slow and uncomfortable</a:t>
            </a:r>
            <a:endParaRPr>
              <a:solidFill>
                <a:schemeClr val="lt1"/>
              </a:solidFill>
              <a:latin typeface="Albert Sans"/>
              <a:ea typeface="Albert Sans"/>
              <a:cs typeface="Albert Sans"/>
              <a:sym typeface="Albert Sans"/>
            </a:endParaRPr>
          </a:p>
          <a:p>
            <a:pPr indent="0" lvl="0" marL="457200" rtl="0" algn="l">
              <a:spcBef>
                <a:spcPts val="0"/>
              </a:spcBef>
              <a:spcAft>
                <a:spcPts val="0"/>
              </a:spcAft>
              <a:buNone/>
            </a:pPr>
            <a:r>
              <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b="1" lang="en">
                <a:solidFill>
                  <a:schemeClr val="lt1"/>
                </a:solidFill>
                <a:latin typeface="Albert Sans"/>
                <a:ea typeface="Albert Sans"/>
                <a:cs typeface="Albert Sans"/>
                <a:sym typeface="Albert Sans"/>
              </a:rPr>
              <a:t>Walking</a:t>
            </a:r>
            <a:r>
              <a:rPr lang="en">
                <a:solidFill>
                  <a:schemeClr val="lt1"/>
                </a:solidFill>
                <a:latin typeface="Albert Sans"/>
                <a:ea typeface="Albert Sans"/>
                <a:cs typeface="Albert Sans"/>
                <a:sym typeface="Albert Sans"/>
              </a:rPr>
              <a:t>: </a:t>
            </a:r>
            <a:endParaRPr>
              <a:solidFill>
                <a:schemeClr val="lt1"/>
              </a:solidFill>
              <a:latin typeface="Albert Sans"/>
              <a:ea typeface="Albert Sans"/>
              <a:cs typeface="Albert Sans"/>
              <a:sym typeface="Albert Sans"/>
            </a:endParaRPr>
          </a:p>
          <a:p>
            <a:pPr indent="-317500" lvl="0" marL="457200" rtl="0" algn="l">
              <a:spcBef>
                <a:spcPts val="0"/>
              </a:spcBef>
              <a:spcAft>
                <a:spcPts val="0"/>
              </a:spcAft>
              <a:buClr>
                <a:schemeClr val="lt1"/>
              </a:buClr>
              <a:buSzPts val="1400"/>
              <a:buFont typeface="Albert Sans"/>
              <a:buChar char="●"/>
            </a:pPr>
            <a:r>
              <a:rPr lang="en">
                <a:solidFill>
                  <a:schemeClr val="lt1"/>
                </a:solidFill>
                <a:latin typeface="Albert Sans"/>
                <a:ea typeface="Albert Sans"/>
                <a:cs typeface="Albert Sans"/>
                <a:sym typeface="Albert Sans"/>
              </a:rPr>
              <a:t>Time intensive for long distance</a:t>
            </a:r>
            <a:endParaRPr>
              <a:solidFill>
                <a:schemeClr val="lt1"/>
              </a:solidFill>
              <a:latin typeface="Albert Sans"/>
              <a:ea typeface="Albert Sans"/>
              <a:cs typeface="Albert Sans"/>
              <a:sym typeface="Albert Sans"/>
            </a:endParaRPr>
          </a:p>
          <a:p>
            <a:pPr indent="0" lvl="0" marL="457200" rtl="0" algn="l">
              <a:spcBef>
                <a:spcPts val="0"/>
              </a:spcBef>
              <a:spcAft>
                <a:spcPts val="0"/>
              </a:spcAft>
              <a:buNone/>
            </a:pPr>
            <a:r>
              <a:t/>
            </a:r>
            <a:endParaRPr>
              <a:solidFill>
                <a:schemeClr val="lt1"/>
              </a:solidFill>
              <a:latin typeface="Albert Sans"/>
              <a:ea typeface="Albert Sans"/>
              <a:cs typeface="Albert Sans"/>
              <a:sym typeface="Albert Sans"/>
            </a:endParaRPr>
          </a:p>
          <a:p>
            <a:pPr indent="0" lvl="0" marL="0" rtl="0" algn="l">
              <a:spcBef>
                <a:spcPts val="0"/>
              </a:spcBef>
              <a:spcAft>
                <a:spcPts val="0"/>
              </a:spcAft>
              <a:buNone/>
            </a:pPr>
            <a:r>
              <a:rPr b="1" lang="en">
                <a:solidFill>
                  <a:schemeClr val="lt1"/>
                </a:solidFill>
                <a:latin typeface="Albert Sans"/>
                <a:ea typeface="Albert Sans"/>
                <a:cs typeface="Albert Sans"/>
                <a:sym typeface="Albert Sans"/>
              </a:rPr>
              <a:t>Personal Car</a:t>
            </a:r>
            <a:r>
              <a:rPr lang="en">
                <a:solidFill>
                  <a:schemeClr val="lt1"/>
                </a:solidFill>
                <a:latin typeface="Albert Sans"/>
                <a:ea typeface="Albert Sans"/>
                <a:cs typeface="Albert Sans"/>
                <a:sym typeface="Albert Sans"/>
              </a:rPr>
              <a:t>:</a:t>
            </a:r>
            <a:endParaRPr>
              <a:solidFill>
                <a:schemeClr val="lt1"/>
              </a:solidFill>
              <a:latin typeface="Albert Sans"/>
              <a:ea typeface="Albert Sans"/>
              <a:cs typeface="Albert Sans"/>
              <a:sym typeface="Albert Sans"/>
            </a:endParaRPr>
          </a:p>
          <a:p>
            <a:pPr indent="-317500" lvl="0" marL="457200" rtl="0" algn="l">
              <a:spcBef>
                <a:spcPts val="0"/>
              </a:spcBef>
              <a:spcAft>
                <a:spcPts val="0"/>
              </a:spcAft>
              <a:buClr>
                <a:schemeClr val="lt1"/>
              </a:buClr>
              <a:buSzPts val="1400"/>
              <a:buFont typeface="Albert Sans"/>
              <a:buChar char="●"/>
            </a:pPr>
            <a:r>
              <a:rPr lang="en">
                <a:solidFill>
                  <a:schemeClr val="lt1"/>
                </a:solidFill>
                <a:latin typeface="Albert Sans"/>
                <a:ea typeface="Albert Sans"/>
                <a:cs typeface="Albert Sans"/>
                <a:sym typeface="Albert Sans"/>
              </a:rPr>
              <a:t>Costly parking, non-eco friendly</a:t>
            </a:r>
            <a:endParaRPr>
              <a:solidFill>
                <a:schemeClr val="lt1"/>
              </a:solidFill>
              <a:latin typeface="Albert Sans"/>
              <a:ea typeface="Albert Sans"/>
              <a:cs typeface="Albert Sans"/>
              <a:sym typeface="Albert Sans"/>
            </a:endParaRPr>
          </a:p>
        </p:txBody>
      </p:sp>
      <p:sp>
        <p:nvSpPr>
          <p:cNvPr id="576" name="Google Shape;576;p75"/>
          <p:cNvSpPr txBox="1"/>
          <p:nvPr/>
        </p:nvSpPr>
        <p:spPr>
          <a:xfrm>
            <a:off x="4810688" y="1842275"/>
            <a:ext cx="3376800" cy="28659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b="1" lang="en">
                <a:solidFill>
                  <a:schemeClr val="lt1"/>
                </a:solidFill>
                <a:latin typeface="Albert Sans"/>
                <a:ea typeface="Albert Sans"/>
                <a:cs typeface="Albert Sans"/>
                <a:sym typeface="Albert Sans"/>
              </a:rPr>
              <a:t>Speed and </a:t>
            </a:r>
            <a:r>
              <a:rPr b="1" lang="en">
                <a:solidFill>
                  <a:schemeClr val="lt1"/>
                </a:solidFill>
                <a:latin typeface="Albert Sans"/>
                <a:ea typeface="Albert Sans"/>
                <a:cs typeface="Albert Sans"/>
                <a:sym typeface="Albert Sans"/>
              </a:rPr>
              <a:t>Convenience</a:t>
            </a:r>
            <a:r>
              <a:rPr b="1" lang="en">
                <a:solidFill>
                  <a:schemeClr val="lt1"/>
                </a:solidFill>
                <a:latin typeface="Albert Sans"/>
                <a:ea typeface="Albert Sans"/>
                <a:cs typeface="Albert Sans"/>
                <a:sym typeface="Albert Sans"/>
              </a:rPr>
              <a:t>: </a:t>
            </a:r>
            <a:endParaRPr b="1">
              <a:solidFill>
                <a:schemeClr val="lt1"/>
              </a:solidFill>
              <a:latin typeface="Albert Sans"/>
              <a:ea typeface="Albert Sans"/>
              <a:cs typeface="Albert Sans"/>
              <a:sym typeface="Albert Sans"/>
            </a:endParaRPr>
          </a:p>
          <a:p>
            <a:pPr indent="-317500" lvl="0" marL="914400" rtl="0" algn="l">
              <a:spcBef>
                <a:spcPts val="0"/>
              </a:spcBef>
              <a:spcAft>
                <a:spcPts val="0"/>
              </a:spcAft>
              <a:buClr>
                <a:schemeClr val="lt1"/>
              </a:buClr>
              <a:buSzPts val="1400"/>
              <a:buFont typeface="Albert Sans"/>
              <a:buChar char="●"/>
            </a:pPr>
            <a:r>
              <a:rPr lang="en">
                <a:solidFill>
                  <a:schemeClr val="lt1"/>
                </a:solidFill>
                <a:latin typeface="Albert Sans"/>
                <a:ea typeface="Albert Sans"/>
                <a:cs typeface="Albert Sans"/>
                <a:sym typeface="Albert Sans"/>
              </a:rPr>
              <a:t>Under 2 minutes to the business school vs. 15 minutes by traditional transport</a:t>
            </a:r>
            <a:endParaRPr>
              <a:solidFill>
                <a:schemeClr val="lt1"/>
              </a:solidFill>
              <a:latin typeface="Albert Sans"/>
              <a:ea typeface="Albert Sans"/>
              <a:cs typeface="Albert Sans"/>
              <a:sym typeface="Albert Sans"/>
            </a:endParaRPr>
          </a:p>
          <a:p>
            <a:pPr indent="0" lvl="0" marL="0" rtl="0" algn="ctr">
              <a:spcBef>
                <a:spcPts val="0"/>
              </a:spcBef>
              <a:spcAft>
                <a:spcPts val="0"/>
              </a:spcAft>
              <a:buNone/>
            </a:pPr>
            <a:r>
              <a:t/>
            </a:r>
            <a:endParaRPr>
              <a:solidFill>
                <a:schemeClr val="lt1"/>
              </a:solidFill>
              <a:latin typeface="Albert Sans"/>
              <a:ea typeface="Albert Sans"/>
              <a:cs typeface="Albert Sans"/>
              <a:sym typeface="Albert Sans"/>
            </a:endParaRPr>
          </a:p>
          <a:p>
            <a:pPr indent="457200" lvl="0" marL="0" rtl="0" algn="l">
              <a:spcBef>
                <a:spcPts val="0"/>
              </a:spcBef>
              <a:spcAft>
                <a:spcPts val="0"/>
              </a:spcAft>
              <a:buNone/>
            </a:pPr>
            <a:r>
              <a:rPr b="1" lang="en">
                <a:solidFill>
                  <a:schemeClr val="lt1"/>
                </a:solidFill>
                <a:latin typeface="Albert Sans"/>
                <a:ea typeface="Albert Sans"/>
                <a:cs typeface="Albert Sans"/>
                <a:sym typeface="Albert Sans"/>
              </a:rPr>
              <a:t>Environmental Impact:</a:t>
            </a:r>
            <a:endParaRPr b="1">
              <a:solidFill>
                <a:schemeClr val="lt1"/>
              </a:solidFill>
              <a:latin typeface="Albert Sans"/>
              <a:ea typeface="Albert Sans"/>
              <a:cs typeface="Albert Sans"/>
              <a:sym typeface="Albert Sans"/>
            </a:endParaRPr>
          </a:p>
          <a:p>
            <a:pPr indent="-317500" lvl="0" marL="914400" rtl="0" algn="l">
              <a:spcBef>
                <a:spcPts val="0"/>
              </a:spcBef>
              <a:spcAft>
                <a:spcPts val="0"/>
              </a:spcAft>
              <a:buClr>
                <a:schemeClr val="lt1"/>
              </a:buClr>
              <a:buSzPts val="1400"/>
              <a:buFont typeface="Albert Sans"/>
              <a:buChar char="●"/>
            </a:pPr>
            <a:r>
              <a:rPr lang="en">
                <a:solidFill>
                  <a:schemeClr val="lt1"/>
                </a:solidFill>
                <a:latin typeface="Albert Sans"/>
                <a:ea typeface="Albert Sans"/>
                <a:cs typeface="Albert Sans"/>
                <a:sym typeface="Albert Sans"/>
              </a:rPr>
              <a:t>Near zero emissions</a:t>
            </a:r>
            <a:r>
              <a:rPr lang="en">
                <a:solidFill>
                  <a:schemeClr val="lt1"/>
                </a:solidFill>
                <a:latin typeface="Albert Sans"/>
                <a:ea typeface="Albert Sans"/>
                <a:cs typeface="Albert Sans"/>
                <a:sym typeface="Albert Sans"/>
              </a:rPr>
              <a:t>, aligning with college goals</a:t>
            </a:r>
            <a:endParaRPr>
              <a:solidFill>
                <a:schemeClr val="lt1"/>
              </a:solidFill>
              <a:latin typeface="Albert Sans"/>
              <a:ea typeface="Albert Sans"/>
              <a:cs typeface="Albert Sans"/>
              <a:sym typeface="Albert Sans"/>
            </a:endParaRPr>
          </a:p>
          <a:p>
            <a:pPr indent="0" lvl="0" marL="0" rtl="0" algn="ctr">
              <a:spcBef>
                <a:spcPts val="0"/>
              </a:spcBef>
              <a:spcAft>
                <a:spcPts val="0"/>
              </a:spcAft>
              <a:buNone/>
            </a:pPr>
            <a:r>
              <a:t/>
            </a:r>
            <a:endParaRPr>
              <a:solidFill>
                <a:schemeClr val="lt1"/>
              </a:solidFill>
              <a:latin typeface="Albert Sans"/>
              <a:ea typeface="Albert Sans"/>
              <a:cs typeface="Albert Sans"/>
              <a:sym typeface="Albert Sans"/>
            </a:endParaRPr>
          </a:p>
          <a:p>
            <a:pPr indent="457200" lvl="0" marL="0" rtl="0" algn="l">
              <a:spcBef>
                <a:spcPts val="0"/>
              </a:spcBef>
              <a:spcAft>
                <a:spcPts val="0"/>
              </a:spcAft>
              <a:buNone/>
            </a:pPr>
            <a:r>
              <a:rPr b="1" lang="en">
                <a:solidFill>
                  <a:schemeClr val="lt1"/>
                </a:solidFill>
                <a:latin typeface="Albert Sans"/>
                <a:ea typeface="Albert Sans"/>
                <a:cs typeface="Albert Sans"/>
                <a:sym typeface="Albert Sans"/>
              </a:rPr>
              <a:t>Campus Innovation:</a:t>
            </a:r>
            <a:endParaRPr b="1">
              <a:solidFill>
                <a:schemeClr val="lt1"/>
              </a:solidFill>
              <a:latin typeface="Albert Sans"/>
              <a:ea typeface="Albert Sans"/>
              <a:cs typeface="Albert Sans"/>
              <a:sym typeface="Albert Sans"/>
            </a:endParaRPr>
          </a:p>
          <a:p>
            <a:pPr indent="-317500" lvl="0" marL="914400" rtl="0" algn="l">
              <a:spcBef>
                <a:spcPts val="0"/>
              </a:spcBef>
              <a:spcAft>
                <a:spcPts val="0"/>
              </a:spcAft>
              <a:buClr>
                <a:schemeClr val="lt1"/>
              </a:buClr>
              <a:buSzPts val="1400"/>
              <a:buFont typeface="Albert Sans"/>
              <a:buChar char="●"/>
            </a:pPr>
            <a:r>
              <a:rPr lang="en">
                <a:solidFill>
                  <a:schemeClr val="lt1"/>
                </a:solidFill>
                <a:latin typeface="Albert Sans"/>
                <a:ea typeface="Albert Sans"/>
                <a:cs typeface="Albert Sans"/>
                <a:sym typeface="Albert Sans"/>
              </a:rPr>
              <a:t>Enhances campus life and boosts national recognition</a:t>
            </a:r>
            <a:endParaRPr>
              <a:solidFill>
                <a:schemeClr val="lt1"/>
              </a:solidFill>
              <a:latin typeface="Albert Sans"/>
              <a:ea typeface="Albert Sans"/>
              <a:cs typeface="Albert Sans"/>
              <a:sym typeface="Albert Sans"/>
            </a:endParaRPr>
          </a:p>
          <a:p>
            <a:pPr indent="0" lvl="0" marL="0" rtl="0" algn="ctr">
              <a:spcBef>
                <a:spcPts val="0"/>
              </a:spcBef>
              <a:spcAft>
                <a:spcPts val="0"/>
              </a:spcAft>
              <a:buNone/>
            </a:pPr>
            <a:r>
              <a:t/>
            </a:r>
            <a:endParaRPr>
              <a:solidFill>
                <a:schemeClr val="lt1"/>
              </a:solidFill>
              <a:latin typeface="Albert Sans"/>
              <a:ea typeface="Albert Sans"/>
              <a:cs typeface="Albert Sans"/>
              <a:sym typeface="Albert Sans"/>
            </a:endParaRPr>
          </a:p>
        </p:txBody>
      </p:sp>
      <p:sp>
        <p:nvSpPr>
          <p:cNvPr id="577" name="Google Shape;577;p75"/>
          <p:cNvSpPr txBox="1"/>
          <p:nvPr>
            <p:ph idx="12" type="sldNum"/>
          </p:nvPr>
        </p:nvSpPr>
        <p:spPr>
          <a:xfrm>
            <a:off x="8480584" y="4673651"/>
            <a:ext cx="548700" cy="3936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578" name="Google Shape;578;p75"/>
          <p:cNvSpPr/>
          <p:nvPr/>
        </p:nvSpPr>
        <p:spPr>
          <a:xfrm>
            <a:off x="5507780" y="1019025"/>
            <a:ext cx="1996200" cy="712500"/>
          </a:xfrm>
          <a:prstGeom prst="roundRect">
            <a:avLst>
              <a:gd fmla="val 50000"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1D1D1D"/>
                </a:solidFill>
                <a:latin typeface="Albert Sans"/>
                <a:ea typeface="Albert Sans"/>
                <a:cs typeface="Albert Sans"/>
                <a:sym typeface="Albert Sans"/>
              </a:rPr>
              <a:t>Competitive</a:t>
            </a:r>
            <a:endParaRPr b="1" sz="2100">
              <a:solidFill>
                <a:srgbClr val="1D1D1D"/>
              </a:solidFill>
              <a:latin typeface="Albert Sans"/>
              <a:ea typeface="Albert Sans"/>
              <a:cs typeface="Albert Sans"/>
              <a:sym typeface="Albert Sans"/>
            </a:endParaRPr>
          </a:p>
          <a:p>
            <a:pPr indent="0" lvl="0" marL="0" rtl="0" algn="ctr">
              <a:spcBef>
                <a:spcPts val="0"/>
              </a:spcBef>
              <a:spcAft>
                <a:spcPts val="0"/>
              </a:spcAft>
              <a:buNone/>
            </a:pPr>
            <a:r>
              <a:rPr b="1" lang="en" sz="2100">
                <a:solidFill>
                  <a:srgbClr val="1D1D1D"/>
                </a:solidFill>
                <a:latin typeface="Albert Sans"/>
                <a:ea typeface="Albert Sans"/>
                <a:cs typeface="Albert Sans"/>
                <a:sym typeface="Albert Sans"/>
              </a:rPr>
              <a:t>Advantage</a:t>
            </a:r>
            <a:endParaRPr b="1" sz="2100">
              <a:solidFill>
                <a:srgbClr val="1D1D1D"/>
              </a:solidFill>
              <a:latin typeface="Albert Sans"/>
              <a:ea typeface="Albert Sans"/>
              <a:cs typeface="Albert Sans"/>
              <a:sym typeface="Albert Sans"/>
            </a:endParaRPr>
          </a:p>
        </p:txBody>
      </p:sp>
    </p:spTree>
  </p:cSld>
  <p:clrMapOvr>
    <a:masterClrMapping/>
  </p:clrMapOvr>
</p:sld>
</file>

<file path=ppt/theme/theme1.xml><?xml version="1.0" encoding="utf-8"?>
<a:theme xmlns:a="http://schemas.openxmlformats.org/drawingml/2006/main" xmlns:r="http://schemas.openxmlformats.org/officeDocument/2006/relationships" name="Sales Pitch">
  <a:themeElements>
    <a:clrScheme name="Simple Light">
      <a:dk1>
        <a:srgbClr val="08005F"/>
      </a:dk1>
      <a:lt1>
        <a:srgbClr val="FFFFFF"/>
      </a:lt1>
      <a:dk2>
        <a:srgbClr val="000000"/>
      </a:dk2>
      <a:lt2>
        <a:srgbClr val="B1A1FF"/>
      </a:lt2>
      <a:accent1>
        <a:srgbClr val="A1FF5F"/>
      </a:accent1>
      <a:accent2>
        <a:srgbClr val="1BBE90"/>
      </a:accent2>
      <a:accent3>
        <a:srgbClr val="0A485F"/>
      </a:accent3>
      <a:accent4>
        <a:srgbClr val="9ACAE0"/>
      </a:accent4>
      <a:accent5>
        <a:srgbClr val="D1D1EB"/>
      </a:accent5>
      <a:accent6>
        <a:srgbClr val="2837DB"/>
      </a:accent6>
      <a:hlink>
        <a:srgbClr val="2837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